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Masters/slideMaster1.xml" ContentType="application/vnd.openxmlformats-officedocument.presentationml.slideMaster+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9.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revisionInfo.xml" ContentType="application/vnd.ms-powerpoint.revisioninfo+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handoutMasterIdLst>
    <p:handoutMasterId r:id="rId28"/>
  </p:handoutMasterIdLst>
  <p:sldIdLst>
    <p:sldId id="256" r:id="rId2"/>
    <p:sldId id="285" r:id="rId3"/>
    <p:sldId id="286" r:id="rId4"/>
    <p:sldId id="257" r:id="rId5"/>
    <p:sldId id="258" r:id="rId6"/>
    <p:sldId id="259" r:id="rId7"/>
    <p:sldId id="276" r:id="rId8"/>
    <p:sldId id="277" r:id="rId9"/>
    <p:sldId id="261" r:id="rId10"/>
    <p:sldId id="262" r:id="rId11"/>
    <p:sldId id="263" r:id="rId12"/>
    <p:sldId id="278" r:id="rId13"/>
    <p:sldId id="264" r:id="rId14"/>
    <p:sldId id="279" r:id="rId15"/>
    <p:sldId id="266" r:id="rId16"/>
    <p:sldId id="267" r:id="rId17"/>
    <p:sldId id="281" r:id="rId18"/>
    <p:sldId id="280" r:id="rId19"/>
    <p:sldId id="282" r:id="rId20"/>
    <p:sldId id="268" r:id="rId21"/>
    <p:sldId id="270" r:id="rId22"/>
    <p:sldId id="271" r:id="rId23"/>
    <p:sldId id="272" r:id="rId24"/>
    <p:sldId id="273" r:id="rId25"/>
    <p:sldId id="274" r:id="rId2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484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0A167C-AFA6-45D3-A44A-C03D77915EB1}" v="67" dt="2022-09-18T19:33:41.622"/>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Estilo temático 1 - Énfasis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912C8C85-51F0-491E-9774-3900AFEF0FD7}" styleName="Estilo claro 2 - Acento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Estilo medio 4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1E171933-4619-4E11-9A3F-F7608DF75F80}" styleName="Estilo medio 1 - Énfasis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EB9631B5-78F2-41C9-869B-9F39066F8104}" styleName="Estilo medio 3 - Énfasis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6D9F66E-5EB9-4882-86FB-DCBF35E3C3E4}" styleName="Estilo medio 4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Estilo medio 4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9" autoAdjust="0"/>
    <p:restoredTop sz="95260" autoAdjust="0"/>
  </p:normalViewPr>
  <p:slideViewPr>
    <p:cSldViewPr snapToGrid="0">
      <p:cViewPr varScale="1">
        <p:scale>
          <a:sx n="83" d="100"/>
          <a:sy n="83" d="100"/>
        </p:scale>
        <p:origin x="408" y="90"/>
      </p:cViewPr>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Lst>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36"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35" Type="http://schemas.openxmlformats.org/officeDocument/2006/relationships/customXml" Target="../customXml/item2.xml"/><Relationship Id="rId8" Type="http://schemas.openxmlformats.org/officeDocument/2006/relationships/slide" Target="slides/slide7.xml"/></Relationships>
</file>

<file path=ppt/_rels/viewProps.xml.rels><?xml version="1.0" encoding="UTF-8" standalone="yes"?>
<Relationships xmlns="http://schemas.openxmlformats.org/package/2006/relationships"><Relationship Id="rId8" Type="http://schemas.openxmlformats.org/officeDocument/2006/relationships/slide" Target="slides/slide9.xml"/><Relationship Id="rId13" Type="http://schemas.openxmlformats.org/officeDocument/2006/relationships/slide" Target="slides/slide14.xml"/><Relationship Id="rId18" Type="http://schemas.openxmlformats.org/officeDocument/2006/relationships/slide" Target="slides/slide19.xml"/><Relationship Id="rId3" Type="http://schemas.openxmlformats.org/officeDocument/2006/relationships/slide" Target="slides/slide4.xml"/><Relationship Id="rId21" Type="http://schemas.openxmlformats.org/officeDocument/2006/relationships/slide" Target="slides/slide22.xml"/><Relationship Id="rId7" Type="http://schemas.openxmlformats.org/officeDocument/2006/relationships/slide" Target="slides/slide8.xml"/><Relationship Id="rId12" Type="http://schemas.openxmlformats.org/officeDocument/2006/relationships/slide" Target="slides/slide13.xml"/><Relationship Id="rId17" Type="http://schemas.openxmlformats.org/officeDocument/2006/relationships/slide" Target="slides/slide18.xml"/><Relationship Id="rId2" Type="http://schemas.openxmlformats.org/officeDocument/2006/relationships/slide" Target="slides/slide2.xml"/><Relationship Id="rId16" Type="http://schemas.openxmlformats.org/officeDocument/2006/relationships/slide" Target="slides/slide17.xml"/><Relationship Id="rId20" Type="http://schemas.openxmlformats.org/officeDocument/2006/relationships/slide" Target="slides/slide21.xml"/><Relationship Id="rId1" Type="http://schemas.openxmlformats.org/officeDocument/2006/relationships/slide" Target="slides/slide1.xml"/><Relationship Id="rId6" Type="http://schemas.openxmlformats.org/officeDocument/2006/relationships/slide" Target="slides/slide7.xml"/><Relationship Id="rId11" Type="http://schemas.openxmlformats.org/officeDocument/2006/relationships/slide" Target="slides/slide12.xml"/><Relationship Id="rId24" Type="http://schemas.openxmlformats.org/officeDocument/2006/relationships/slide" Target="slides/slide25.xml"/><Relationship Id="rId5" Type="http://schemas.openxmlformats.org/officeDocument/2006/relationships/slide" Target="slides/slide6.xml"/><Relationship Id="rId15" Type="http://schemas.openxmlformats.org/officeDocument/2006/relationships/slide" Target="slides/slide16.xml"/><Relationship Id="rId23" Type="http://schemas.openxmlformats.org/officeDocument/2006/relationships/slide" Target="slides/slide24.xml"/><Relationship Id="rId10" Type="http://schemas.openxmlformats.org/officeDocument/2006/relationships/slide" Target="slides/slide11.xml"/><Relationship Id="rId19" Type="http://schemas.openxmlformats.org/officeDocument/2006/relationships/slide" Target="slides/slide20.xml"/><Relationship Id="rId4" Type="http://schemas.openxmlformats.org/officeDocument/2006/relationships/slide" Target="slides/slide5.xml"/><Relationship Id="rId9" Type="http://schemas.openxmlformats.org/officeDocument/2006/relationships/slide" Target="slides/slide10.xml"/><Relationship Id="rId14" Type="http://schemas.openxmlformats.org/officeDocument/2006/relationships/slide" Target="slides/slide15.xml"/><Relationship Id="rId22" Type="http://schemas.openxmlformats.org/officeDocument/2006/relationships/slide" Target="slides/slide2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E16E2F2F-582C-4079-E71F-BE1DD771CE6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dirty="0"/>
          </a:p>
        </p:txBody>
      </p:sp>
      <p:sp>
        <p:nvSpPr>
          <p:cNvPr id="3" name="Marcador de fecha 2">
            <a:extLst>
              <a:ext uri="{FF2B5EF4-FFF2-40B4-BE49-F238E27FC236}">
                <a16:creationId xmlns:a16="http://schemas.microsoft.com/office/drawing/2014/main" id="{2DAF993B-6DF2-FF0F-A76E-5DDD95B4F8A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DEF916A-0CD8-410B-81C1-AA1C80046294}" type="datetimeFigureOut">
              <a:rPr lang="es-MX" smtClean="0"/>
              <a:t>19/09/2022</a:t>
            </a:fld>
            <a:endParaRPr lang="es-MX" dirty="0"/>
          </a:p>
        </p:txBody>
      </p:sp>
      <p:sp>
        <p:nvSpPr>
          <p:cNvPr id="4" name="Marcador de pie de página 3">
            <a:extLst>
              <a:ext uri="{FF2B5EF4-FFF2-40B4-BE49-F238E27FC236}">
                <a16:creationId xmlns:a16="http://schemas.microsoft.com/office/drawing/2014/main" id="{5581DADD-4935-7A31-E58A-783C4B284E9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dirty="0"/>
          </a:p>
        </p:txBody>
      </p:sp>
      <p:sp>
        <p:nvSpPr>
          <p:cNvPr id="5" name="Marcador de número de diapositiva 4">
            <a:extLst>
              <a:ext uri="{FF2B5EF4-FFF2-40B4-BE49-F238E27FC236}">
                <a16:creationId xmlns:a16="http://schemas.microsoft.com/office/drawing/2014/main" id="{37766F9A-C299-7327-D657-3100D1A5CAC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F0A7E3D-710A-4779-9E13-45AA8233A733}" type="slidenum">
              <a:rPr lang="es-MX" smtClean="0"/>
              <a:t>‹Nº›</a:t>
            </a:fld>
            <a:endParaRPr lang="es-MX" dirty="0"/>
          </a:p>
        </p:txBody>
      </p:sp>
    </p:spTree>
    <p:extLst>
      <p:ext uri="{BB962C8B-B14F-4D97-AF65-F5344CB8AC3E}">
        <p14:creationId xmlns:p14="http://schemas.microsoft.com/office/powerpoint/2010/main" val="3325321944"/>
      </p:ext>
    </p:extLst>
  </p:cSld>
  <p:clrMap bg1="lt1" tx1="dk1" bg2="lt2" tx2="dk2" accent1="accent1" accent2="accent2" accent3="accent3" accent4="accent4" accent5="accent5" accent6="accent6" hlink="hlink" folHlink="folHlink"/>
  <p:hf hdr="0" dt="0"/>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9734E7-74C2-42DC-8C9A-82D3E2C0FC9C}" type="datetimeFigureOut">
              <a:rPr lang="es-MX" smtClean="0"/>
              <a:t>19/09/2022</a:t>
            </a:fld>
            <a:endParaRPr lang="es-MX"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B649D7-517B-40F9-926C-C036FB483B82}" type="slidenum">
              <a:rPr lang="es-MX" smtClean="0"/>
              <a:t>‹Nº›</a:t>
            </a:fld>
            <a:endParaRPr lang="es-MX" dirty="0"/>
          </a:p>
        </p:txBody>
      </p:sp>
    </p:spTree>
    <p:extLst>
      <p:ext uri="{BB962C8B-B14F-4D97-AF65-F5344CB8AC3E}">
        <p14:creationId xmlns:p14="http://schemas.microsoft.com/office/powerpoint/2010/main" val="3498347203"/>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990E852A-42F6-1879-9053-FE9B766810CA}"/>
              </a:ext>
            </a:extLst>
          </p:cNvPr>
          <p:cNvSpPr/>
          <p:nvPr userDrawn="1"/>
        </p:nvSpPr>
        <p:spPr>
          <a:xfrm>
            <a:off x="0" y="6356350"/>
            <a:ext cx="11430000" cy="501650"/>
          </a:xfrm>
          <a:prstGeom prst="rect">
            <a:avLst/>
          </a:prstGeom>
          <a:solidFill>
            <a:srgbClr val="848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pic>
        <p:nvPicPr>
          <p:cNvPr id="7" name="Imagen 6">
            <a:extLst>
              <a:ext uri="{FF2B5EF4-FFF2-40B4-BE49-F238E27FC236}">
                <a16:creationId xmlns:a16="http://schemas.microsoft.com/office/drawing/2014/main" id="{5064ADC4-F0A8-BA70-FB23-3EB4CB5A4FE5}"/>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2" name="Título 1">
            <a:extLst>
              <a:ext uri="{FF2B5EF4-FFF2-40B4-BE49-F238E27FC236}">
                <a16:creationId xmlns:a16="http://schemas.microsoft.com/office/drawing/2014/main" id="{A87835B3-B1D2-3DA1-4C08-D0574200D286}"/>
              </a:ext>
            </a:extLst>
          </p:cNvPr>
          <p:cNvSpPr>
            <a:spLocks noGrp="1"/>
          </p:cNvSpPr>
          <p:nvPr>
            <p:ph type="ctrTitle"/>
          </p:nvPr>
        </p:nvSpPr>
        <p:spPr>
          <a:xfrm>
            <a:off x="1524000" y="1122363"/>
            <a:ext cx="9144000" cy="2387600"/>
          </a:xfrm>
        </p:spPr>
        <p:txBody>
          <a:bodyPr anchor="b"/>
          <a:lstStyle>
            <a:lvl1pPr algn="ctr">
              <a:defRPr sz="6000"/>
            </a:lvl1pPr>
          </a:lstStyle>
          <a:p>
            <a:r>
              <a:rPr lang="es-ES" dirty="0"/>
              <a:t>Haga clic para modificar el estilo de título del patrón</a:t>
            </a:r>
            <a:endParaRPr lang="es-MX" dirty="0"/>
          </a:p>
        </p:txBody>
      </p:sp>
      <p:sp>
        <p:nvSpPr>
          <p:cNvPr id="3" name="Subtítulo 2">
            <a:extLst>
              <a:ext uri="{FF2B5EF4-FFF2-40B4-BE49-F238E27FC236}">
                <a16:creationId xmlns:a16="http://schemas.microsoft.com/office/drawing/2014/main" id="{F2C41993-3258-DF86-4F60-948EE4254CAA}"/>
              </a:ext>
            </a:extLst>
          </p:cNvPr>
          <p:cNvSpPr>
            <a:spLocks noGrp="1"/>
          </p:cNvSpPr>
          <p:nvPr>
            <p:ph type="subTitle" idx="1"/>
          </p:nvPr>
        </p:nvSpPr>
        <p:spPr>
          <a:xfrm>
            <a:off x="1524000" y="3602038"/>
            <a:ext cx="9144000" cy="1655762"/>
          </a:xfrm>
        </p:spPr>
        <p:txBody>
          <a:bodyPr/>
          <a:lstStyle>
            <a:lvl1pPr marL="0" indent="0" algn="ctr">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Haga clic para modificar el estilo de subtítulo del patrón</a:t>
            </a:r>
            <a:endParaRPr lang="es-MX" dirty="0"/>
          </a:p>
        </p:txBody>
      </p:sp>
      <p:sp>
        <p:nvSpPr>
          <p:cNvPr id="4" name="Marcador de fecha 3">
            <a:extLst>
              <a:ext uri="{FF2B5EF4-FFF2-40B4-BE49-F238E27FC236}">
                <a16:creationId xmlns:a16="http://schemas.microsoft.com/office/drawing/2014/main" id="{6E33B6F2-1401-5BB9-3473-92B52095D22A}"/>
              </a:ext>
            </a:extLst>
          </p:cNvPr>
          <p:cNvSpPr>
            <a:spLocks noGrp="1"/>
          </p:cNvSpPr>
          <p:nvPr>
            <p:ph type="dt" sz="half" idx="10"/>
          </p:nvPr>
        </p:nvSpPr>
        <p:spPr/>
        <p:txBody>
          <a:bodyPr/>
          <a:lstStyle/>
          <a:p>
            <a:fld id="{CA00F8E9-CFD6-4B9B-9EDB-D3AF6BDFFB3A}" type="datetime1">
              <a:rPr lang="es-MX" smtClean="0"/>
              <a:t>19/09/2022</a:t>
            </a:fld>
            <a:endParaRPr lang="es-MX" dirty="0"/>
          </a:p>
        </p:txBody>
      </p:sp>
      <p:sp>
        <p:nvSpPr>
          <p:cNvPr id="5" name="Marcador de pie de página 4">
            <a:extLst>
              <a:ext uri="{FF2B5EF4-FFF2-40B4-BE49-F238E27FC236}">
                <a16:creationId xmlns:a16="http://schemas.microsoft.com/office/drawing/2014/main" id="{D270FC84-58D3-66A9-1FC8-F4D2625880C8}"/>
              </a:ext>
            </a:extLst>
          </p:cNvPr>
          <p:cNvSpPr>
            <a:spLocks noGrp="1"/>
          </p:cNvSpPr>
          <p:nvPr>
            <p:ph type="ftr" sz="quarter" idx="11"/>
          </p:nvPr>
        </p:nvSpPr>
        <p:spPr/>
        <p:txBody>
          <a:bodyPr/>
          <a:lstStyle/>
          <a:p>
            <a:r>
              <a:rPr lang="es-MX" dirty="0"/>
              <a:t>EQUIPO- BLUE</a:t>
            </a:r>
          </a:p>
        </p:txBody>
      </p:sp>
      <p:sp>
        <p:nvSpPr>
          <p:cNvPr id="6" name="Marcador de número de diapositiva 5">
            <a:extLst>
              <a:ext uri="{FF2B5EF4-FFF2-40B4-BE49-F238E27FC236}">
                <a16:creationId xmlns:a16="http://schemas.microsoft.com/office/drawing/2014/main" id="{834C52E4-13F7-AF0E-BB95-B9EE4CBB7258}"/>
              </a:ext>
            </a:extLst>
          </p:cNvPr>
          <p:cNvSpPr>
            <a:spLocks noGrp="1"/>
          </p:cNvSpPr>
          <p:nvPr>
            <p:ph type="sldNum" sz="quarter" idx="12"/>
          </p:nvPr>
        </p:nvSpPr>
        <p:spPr/>
        <p:txBody>
          <a:bodyPr/>
          <a:lstStyle/>
          <a:p>
            <a:fld id="{A94A9745-AEF9-4308-B92F-CA2AD921C0FD}" type="slidenum">
              <a:rPr lang="es-MX" smtClean="0"/>
              <a:t>‹Nº›</a:t>
            </a:fld>
            <a:endParaRPr lang="es-MX" dirty="0"/>
          </a:p>
        </p:txBody>
      </p:sp>
    </p:spTree>
    <p:extLst>
      <p:ext uri="{BB962C8B-B14F-4D97-AF65-F5344CB8AC3E}">
        <p14:creationId xmlns:p14="http://schemas.microsoft.com/office/powerpoint/2010/main" val="901493719"/>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379CA4-C38E-2EBC-05B9-223D25D930D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E5DE5B25-EDF6-C66F-2812-7C5FBF3AEF52}"/>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25BF900A-5D47-5925-38FE-49C446ABC3D6}"/>
              </a:ext>
            </a:extLst>
          </p:cNvPr>
          <p:cNvSpPr>
            <a:spLocks noGrp="1"/>
          </p:cNvSpPr>
          <p:nvPr>
            <p:ph type="dt" sz="half" idx="10"/>
          </p:nvPr>
        </p:nvSpPr>
        <p:spPr/>
        <p:txBody>
          <a:bodyPr/>
          <a:lstStyle/>
          <a:p>
            <a:fld id="{5A721A5F-5689-4A2B-9DDC-B4F62FA56ED3}" type="datetime1">
              <a:rPr lang="es-MX" smtClean="0"/>
              <a:t>19/09/2022</a:t>
            </a:fld>
            <a:endParaRPr lang="es-MX" dirty="0"/>
          </a:p>
        </p:txBody>
      </p:sp>
      <p:sp>
        <p:nvSpPr>
          <p:cNvPr id="5" name="Marcador de pie de página 4">
            <a:extLst>
              <a:ext uri="{FF2B5EF4-FFF2-40B4-BE49-F238E27FC236}">
                <a16:creationId xmlns:a16="http://schemas.microsoft.com/office/drawing/2014/main" id="{587498B3-43F3-C6C7-6D05-23773131078E}"/>
              </a:ext>
            </a:extLst>
          </p:cNvPr>
          <p:cNvSpPr>
            <a:spLocks noGrp="1"/>
          </p:cNvSpPr>
          <p:nvPr>
            <p:ph type="ftr" sz="quarter" idx="11"/>
          </p:nvPr>
        </p:nvSpPr>
        <p:spPr/>
        <p:txBody>
          <a:bodyPr/>
          <a:lstStyle/>
          <a:p>
            <a:r>
              <a:rPr lang="es-MX" dirty="0"/>
              <a:t>EQUIPO- BLUE</a:t>
            </a:r>
          </a:p>
        </p:txBody>
      </p:sp>
      <p:sp>
        <p:nvSpPr>
          <p:cNvPr id="6" name="Marcador de número de diapositiva 5">
            <a:extLst>
              <a:ext uri="{FF2B5EF4-FFF2-40B4-BE49-F238E27FC236}">
                <a16:creationId xmlns:a16="http://schemas.microsoft.com/office/drawing/2014/main" id="{6F3B5DA9-E219-CFDF-E7BD-F61ABE0A7294}"/>
              </a:ext>
            </a:extLst>
          </p:cNvPr>
          <p:cNvSpPr>
            <a:spLocks noGrp="1"/>
          </p:cNvSpPr>
          <p:nvPr>
            <p:ph type="sldNum" sz="quarter" idx="12"/>
          </p:nvPr>
        </p:nvSpPr>
        <p:spPr/>
        <p:txBody>
          <a:bodyPr/>
          <a:lstStyle/>
          <a:p>
            <a:fld id="{A94A9745-AEF9-4308-B92F-CA2AD921C0FD}" type="slidenum">
              <a:rPr lang="es-MX" smtClean="0"/>
              <a:t>‹Nº›</a:t>
            </a:fld>
            <a:endParaRPr lang="es-MX" dirty="0"/>
          </a:p>
        </p:txBody>
      </p:sp>
    </p:spTree>
    <p:extLst>
      <p:ext uri="{BB962C8B-B14F-4D97-AF65-F5344CB8AC3E}">
        <p14:creationId xmlns:p14="http://schemas.microsoft.com/office/powerpoint/2010/main" val="14920095"/>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62E4B48-D7BB-EA26-6DB9-2E4D97043398}"/>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99DB00AA-3779-6EF6-B301-FBA4894DBADB}"/>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416FBB8D-3E38-F4CC-9752-F5ADAC73B803}"/>
              </a:ext>
            </a:extLst>
          </p:cNvPr>
          <p:cNvSpPr>
            <a:spLocks noGrp="1"/>
          </p:cNvSpPr>
          <p:nvPr>
            <p:ph type="dt" sz="half" idx="10"/>
          </p:nvPr>
        </p:nvSpPr>
        <p:spPr/>
        <p:txBody>
          <a:bodyPr/>
          <a:lstStyle/>
          <a:p>
            <a:fld id="{0F10D6D6-7657-4FFC-A98B-0CAF6DAE0F6E}" type="datetime1">
              <a:rPr lang="es-MX" smtClean="0"/>
              <a:t>19/09/2022</a:t>
            </a:fld>
            <a:endParaRPr lang="es-MX" dirty="0"/>
          </a:p>
        </p:txBody>
      </p:sp>
      <p:sp>
        <p:nvSpPr>
          <p:cNvPr id="5" name="Marcador de pie de página 4">
            <a:extLst>
              <a:ext uri="{FF2B5EF4-FFF2-40B4-BE49-F238E27FC236}">
                <a16:creationId xmlns:a16="http://schemas.microsoft.com/office/drawing/2014/main" id="{B17D6298-9100-81B1-E32A-9502DF5035AE}"/>
              </a:ext>
            </a:extLst>
          </p:cNvPr>
          <p:cNvSpPr>
            <a:spLocks noGrp="1"/>
          </p:cNvSpPr>
          <p:nvPr>
            <p:ph type="ftr" sz="quarter" idx="11"/>
          </p:nvPr>
        </p:nvSpPr>
        <p:spPr/>
        <p:txBody>
          <a:bodyPr/>
          <a:lstStyle/>
          <a:p>
            <a:r>
              <a:rPr lang="es-MX" dirty="0"/>
              <a:t>EQUIPO- BLUE</a:t>
            </a:r>
          </a:p>
        </p:txBody>
      </p:sp>
      <p:sp>
        <p:nvSpPr>
          <p:cNvPr id="6" name="Marcador de número de diapositiva 5">
            <a:extLst>
              <a:ext uri="{FF2B5EF4-FFF2-40B4-BE49-F238E27FC236}">
                <a16:creationId xmlns:a16="http://schemas.microsoft.com/office/drawing/2014/main" id="{E29230EC-52F7-E17B-9271-0AC46CFD9D84}"/>
              </a:ext>
            </a:extLst>
          </p:cNvPr>
          <p:cNvSpPr>
            <a:spLocks noGrp="1"/>
          </p:cNvSpPr>
          <p:nvPr>
            <p:ph type="sldNum" sz="quarter" idx="12"/>
          </p:nvPr>
        </p:nvSpPr>
        <p:spPr/>
        <p:txBody>
          <a:bodyPr/>
          <a:lstStyle/>
          <a:p>
            <a:fld id="{A94A9745-AEF9-4308-B92F-CA2AD921C0FD}" type="slidenum">
              <a:rPr lang="es-MX" smtClean="0"/>
              <a:t>‹Nº›</a:t>
            </a:fld>
            <a:endParaRPr lang="es-MX" dirty="0"/>
          </a:p>
        </p:txBody>
      </p:sp>
    </p:spTree>
    <p:extLst>
      <p:ext uri="{BB962C8B-B14F-4D97-AF65-F5344CB8AC3E}">
        <p14:creationId xmlns:p14="http://schemas.microsoft.com/office/powerpoint/2010/main" val="2003456117"/>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2CBD9A34-E548-8548-9BA0-99CE6C0686F1}"/>
              </a:ext>
            </a:extLst>
          </p:cNvPr>
          <p:cNvSpPr/>
          <p:nvPr userDrawn="1"/>
        </p:nvSpPr>
        <p:spPr>
          <a:xfrm>
            <a:off x="0" y="365125"/>
            <a:ext cx="10058400" cy="128111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Rectángulo 8">
            <a:extLst>
              <a:ext uri="{FF2B5EF4-FFF2-40B4-BE49-F238E27FC236}">
                <a16:creationId xmlns:a16="http://schemas.microsoft.com/office/drawing/2014/main" id="{3E567D1E-04B2-2F10-AE96-2667A8279E5C}"/>
              </a:ext>
            </a:extLst>
          </p:cNvPr>
          <p:cNvSpPr/>
          <p:nvPr userDrawn="1"/>
        </p:nvSpPr>
        <p:spPr>
          <a:xfrm>
            <a:off x="838200" y="1825625"/>
            <a:ext cx="9220200" cy="45307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Rectángulo 7">
            <a:extLst>
              <a:ext uri="{FF2B5EF4-FFF2-40B4-BE49-F238E27FC236}">
                <a16:creationId xmlns:a16="http://schemas.microsoft.com/office/drawing/2014/main" id="{4B058A70-72F3-3162-3B4E-4AABCC0B955C}"/>
              </a:ext>
            </a:extLst>
          </p:cNvPr>
          <p:cNvSpPr>
            <a:spLocks noGrp="1" noRot="1" noMove="1" noResize="1" noEditPoints="1" noAdjustHandles="1" noChangeArrowheads="1" noChangeShapeType="1"/>
          </p:cNvSpPr>
          <p:nvPr userDrawn="1"/>
        </p:nvSpPr>
        <p:spPr>
          <a:xfrm>
            <a:off x="838200" y="6356350"/>
            <a:ext cx="10831286" cy="50165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7" name="Rectángulo 6">
            <a:extLst>
              <a:ext uri="{FF2B5EF4-FFF2-40B4-BE49-F238E27FC236}">
                <a16:creationId xmlns:a16="http://schemas.microsoft.com/office/drawing/2014/main" id="{AC8DC732-63B7-4BC7-6A44-4F8341C3804D}"/>
              </a:ext>
            </a:extLst>
          </p:cNvPr>
          <p:cNvSpPr>
            <a:spLocks noGrp="1" noRot="1" noMove="1" noResize="1" noEditPoints="1" noAdjustHandles="1" noChangeArrowheads="1" noChangeShapeType="1"/>
          </p:cNvSpPr>
          <p:nvPr userDrawn="1"/>
        </p:nvSpPr>
        <p:spPr>
          <a:xfrm>
            <a:off x="10058400" y="0"/>
            <a:ext cx="2133600" cy="68580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Título 1">
            <a:extLst>
              <a:ext uri="{FF2B5EF4-FFF2-40B4-BE49-F238E27FC236}">
                <a16:creationId xmlns:a16="http://schemas.microsoft.com/office/drawing/2014/main" id="{8EA417CF-7B18-51A0-58E4-63E92ACEC393}"/>
              </a:ext>
            </a:extLst>
          </p:cNvPr>
          <p:cNvSpPr>
            <a:spLocks noGrp="1"/>
          </p:cNvSpPr>
          <p:nvPr>
            <p:ph type="title"/>
          </p:nvPr>
        </p:nvSpPr>
        <p:spPr/>
        <p:txBody>
          <a:bodyPr/>
          <a:lstStyle/>
          <a:p>
            <a:r>
              <a:rPr lang="es-ES" dirty="0"/>
              <a:t>Haga clic para modificar el estilo de título del patrón</a:t>
            </a:r>
            <a:endParaRPr lang="es-MX" dirty="0"/>
          </a:p>
        </p:txBody>
      </p:sp>
      <p:sp>
        <p:nvSpPr>
          <p:cNvPr id="3" name="Marcador de contenido 2">
            <a:extLst>
              <a:ext uri="{FF2B5EF4-FFF2-40B4-BE49-F238E27FC236}">
                <a16:creationId xmlns:a16="http://schemas.microsoft.com/office/drawing/2014/main" id="{F629EAA2-4B01-050E-C233-8289992D2E9A}"/>
              </a:ext>
            </a:extLst>
          </p:cNvPr>
          <p:cNvSpPr>
            <a:spLocks noGrp="1"/>
          </p:cNvSpPr>
          <p:nvPr>
            <p:ph idx="1"/>
          </p:nvPr>
        </p:nvSpPr>
        <p:spPr/>
        <p:txBody>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MX" dirty="0"/>
          </a:p>
        </p:txBody>
      </p:sp>
      <p:sp>
        <p:nvSpPr>
          <p:cNvPr id="4" name="Marcador de fecha 3">
            <a:extLst>
              <a:ext uri="{FF2B5EF4-FFF2-40B4-BE49-F238E27FC236}">
                <a16:creationId xmlns:a16="http://schemas.microsoft.com/office/drawing/2014/main" id="{7A5F386B-3393-BB19-51AE-8A840F2D37F9}"/>
              </a:ext>
            </a:extLst>
          </p:cNvPr>
          <p:cNvSpPr>
            <a:spLocks noGrp="1"/>
          </p:cNvSpPr>
          <p:nvPr>
            <p:ph type="dt" sz="half" idx="10"/>
          </p:nvPr>
        </p:nvSpPr>
        <p:spPr/>
        <p:txBody>
          <a:bodyPr/>
          <a:lstStyle/>
          <a:p>
            <a:fld id="{60029833-9A27-428A-A4B5-1A5B6D481E4E}" type="datetime1">
              <a:rPr lang="es-MX" smtClean="0"/>
              <a:t>19/09/2022</a:t>
            </a:fld>
            <a:endParaRPr lang="es-MX" dirty="0"/>
          </a:p>
        </p:txBody>
      </p:sp>
      <p:sp>
        <p:nvSpPr>
          <p:cNvPr id="5" name="Marcador de pie de página 4">
            <a:extLst>
              <a:ext uri="{FF2B5EF4-FFF2-40B4-BE49-F238E27FC236}">
                <a16:creationId xmlns:a16="http://schemas.microsoft.com/office/drawing/2014/main" id="{199E1F72-B820-759E-2302-98D153C968DB}"/>
              </a:ext>
            </a:extLst>
          </p:cNvPr>
          <p:cNvSpPr>
            <a:spLocks noGrp="1"/>
          </p:cNvSpPr>
          <p:nvPr>
            <p:ph type="ftr" sz="quarter" idx="11"/>
          </p:nvPr>
        </p:nvSpPr>
        <p:spPr/>
        <p:txBody>
          <a:bodyPr/>
          <a:lstStyle/>
          <a:p>
            <a:r>
              <a:rPr lang="es-MX" dirty="0"/>
              <a:t>EQUIPO- BLUE</a:t>
            </a:r>
          </a:p>
        </p:txBody>
      </p:sp>
      <p:sp>
        <p:nvSpPr>
          <p:cNvPr id="6" name="Marcador de número de diapositiva 5">
            <a:extLst>
              <a:ext uri="{FF2B5EF4-FFF2-40B4-BE49-F238E27FC236}">
                <a16:creationId xmlns:a16="http://schemas.microsoft.com/office/drawing/2014/main" id="{6D5C3DBF-0F21-9F5B-44D8-E520494C80F2}"/>
              </a:ext>
            </a:extLst>
          </p:cNvPr>
          <p:cNvSpPr>
            <a:spLocks noGrp="1"/>
          </p:cNvSpPr>
          <p:nvPr>
            <p:ph type="sldNum" sz="quarter" idx="12"/>
          </p:nvPr>
        </p:nvSpPr>
        <p:spPr/>
        <p:txBody>
          <a:bodyPr/>
          <a:lstStyle/>
          <a:p>
            <a:fld id="{A94A9745-AEF9-4308-B92F-CA2AD921C0FD}" type="slidenum">
              <a:rPr lang="es-MX" smtClean="0"/>
              <a:t>‹Nº›</a:t>
            </a:fld>
            <a:endParaRPr lang="es-MX" dirty="0"/>
          </a:p>
        </p:txBody>
      </p:sp>
    </p:spTree>
    <p:extLst>
      <p:ext uri="{BB962C8B-B14F-4D97-AF65-F5344CB8AC3E}">
        <p14:creationId xmlns:p14="http://schemas.microsoft.com/office/powerpoint/2010/main" val="2879157825"/>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C157C6-F8EA-E37B-29F0-4BC826DF13A6}"/>
              </a:ext>
            </a:extLst>
          </p:cNvPr>
          <p:cNvSpPr>
            <a:spLocks noGrp="1"/>
          </p:cNvSpPr>
          <p:nvPr>
            <p:ph type="title"/>
          </p:nvPr>
        </p:nvSpPr>
        <p:spPr>
          <a:xfrm>
            <a:off x="831850" y="1709738"/>
            <a:ext cx="10515600" cy="2852737"/>
          </a:xfrm>
        </p:spPr>
        <p:txBody>
          <a:bodyPr anchor="b"/>
          <a:lstStyle>
            <a:lvl1pPr>
              <a:defRPr sz="6000"/>
            </a:lvl1pPr>
          </a:lstStyle>
          <a:p>
            <a:r>
              <a:rPr lang="es-ES" dirty="0"/>
              <a:t>Haga clic para modificar el estilo de título del patrón</a:t>
            </a:r>
            <a:endParaRPr lang="es-MX" dirty="0"/>
          </a:p>
        </p:txBody>
      </p:sp>
      <p:sp>
        <p:nvSpPr>
          <p:cNvPr id="3" name="Marcador de texto 2">
            <a:extLst>
              <a:ext uri="{FF2B5EF4-FFF2-40B4-BE49-F238E27FC236}">
                <a16:creationId xmlns:a16="http://schemas.microsoft.com/office/drawing/2014/main" id="{4B182B7F-10ED-14AF-3918-75F9184CC6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dirty="0"/>
              <a:t>Haga clic para modificar los estilos de texto del patrón</a:t>
            </a:r>
          </a:p>
        </p:txBody>
      </p:sp>
      <p:sp>
        <p:nvSpPr>
          <p:cNvPr id="4" name="Marcador de fecha 3">
            <a:extLst>
              <a:ext uri="{FF2B5EF4-FFF2-40B4-BE49-F238E27FC236}">
                <a16:creationId xmlns:a16="http://schemas.microsoft.com/office/drawing/2014/main" id="{3BA967D4-BAD1-6F80-182C-19E0FB2A686C}"/>
              </a:ext>
            </a:extLst>
          </p:cNvPr>
          <p:cNvSpPr>
            <a:spLocks noGrp="1"/>
          </p:cNvSpPr>
          <p:nvPr>
            <p:ph type="dt" sz="half" idx="10"/>
          </p:nvPr>
        </p:nvSpPr>
        <p:spPr/>
        <p:txBody>
          <a:bodyPr/>
          <a:lstStyle/>
          <a:p>
            <a:fld id="{5B142102-757E-4823-92B7-00745F28C944}" type="datetime1">
              <a:rPr lang="es-MX" smtClean="0"/>
              <a:t>19/09/2022</a:t>
            </a:fld>
            <a:endParaRPr lang="es-MX" dirty="0"/>
          </a:p>
        </p:txBody>
      </p:sp>
      <p:sp>
        <p:nvSpPr>
          <p:cNvPr id="5" name="Marcador de pie de página 4">
            <a:extLst>
              <a:ext uri="{FF2B5EF4-FFF2-40B4-BE49-F238E27FC236}">
                <a16:creationId xmlns:a16="http://schemas.microsoft.com/office/drawing/2014/main" id="{2B7FE629-3012-B3CA-A30D-4C9962A0374E}"/>
              </a:ext>
            </a:extLst>
          </p:cNvPr>
          <p:cNvSpPr>
            <a:spLocks noGrp="1"/>
          </p:cNvSpPr>
          <p:nvPr>
            <p:ph type="ftr" sz="quarter" idx="11"/>
          </p:nvPr>
        </p:nvSpPr>
        <p:spPr/>
        <p:txBody>
          <a:bodyPr/>
          <a:lstStyle/>
          <a:p>
            <a:r>
              <a:rPr lang="es-MX" dirty="0"/>
              <a:t>EQUIPO- BLUE</a:t>
            </a:r>
          </a:p>
        </p:txBody>
      </p:sp>
      <p:sp>
        <p:nvSpPr>
          <p:cNvPr id="6" name="Marcador de número de diapositiva 5">
            <a:extLst>
              <a:ext uri="{FF2B5EF4-FFF2-40B4-BE49-F238E27FC236}">
                <a16:creationId xmlns:a16="http://schemas.microsoft.com/office/drawing/2014/main" id="{AD3F4B55-1D07-4E2A-37A0-8D8E54B29BA2}"/>
              </a:ext>
            </a:extLst>
          </p:cNvPr>
          <p:cNvSpPr>
            <a:spLocks noGrp="1"/>
          </p:cNvSpPr>
          <p:nvPr>
            <p:ph type="sldNum" sz="quarter" idx="12"/>
          </p:nvPr>
        </p:nvSpPr>
        <p:spPr/>
        <p:txBody>
          <a:bodyPr/>
          <a:lstStyle/>
          <a:p>
            <a:fld id="{A94A9745-AEF9-4308-B92F-CA2AD921C0FD}" type="slidenum">
              <a:rPr lang="es-MX" smtClean="0"/>
              <a:t>‹Nº›</a:t>
            </a:fld>
            <a:endParaRPr lang="es-MX" dirty="0"/>
          </a:p>
        </p:txBody>
      </p:sp>
    </p:spTree>
    <p:extLst>
      <p:ext uri="{BB962C8B-B14F-4D97-AF65-F5344CB8AC3E}">
        <p14:creationId xmlns:p14="http://schemas.microsoft.com/office/powerpoint/2010/main" val="4100210618"/>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E5D7AE81-0761-1637-331D-2EA2FF6394ED}"/>
              </a:ext>
            </a:extLst>
          </p:cNvPr>
          <p:cNvSpPr>
            <a:spLocks noGrp="1" noRot="1" noMove="1" noResize="1" noEditPoints="1" noAdjustHandles="1" noChangeArrowheads="1" noChangeShapeType="1"/>
          </p:cNvSpPr>
          <p:nvPr userDrawn="1"/>
        </p:nvSpPr>
        <p:spPr>
          <a:xfrm>
            <a:off x="0" y="319882"/>
            <a:ext cx="12192000" cy="128111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2" name="Rectángulo 11">
            <a:extLst>
              <a:ext uri="{FF2B5EF4-FFF2-40B4-BE49-F238E27FC236}">
                <a16:creationId xmlns:a16="http://schemas.microsoft.com/office/drawing/2014/main" id="{9FA066F4-A7D7-884D-8317-CECAA7FECD35}"/>
              </a:ext>
            </a:extLst>
          </p:cNvPr>
          <p:cNvSpPr>
            <a:spLocks noGrp="1" noRot="1" noMove="1" noResize="1" noEditPoints="1" noAdjustHandles="1" noChangeArrowheads="1" noChangeShapeType="1"/>
          </p:cNvSpPr>
          <p:nvPr userDrawn="1"/>
        </p:nvSpPr>
        <p:spPr>
          <a:xfrm>
            <a:off x="6172200" y="1825622"/>
            <a:ext cx="5181600" cy="4394202"/>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1" name="Rectángulo 10">
            <a:extLst>
              <a:ext uri="{FF2B5EF4-FFF2-40B4-BE49-F238E27FC236}">
                <a16:creationId xmlns:a16="http://schemas.microsoft.com/office/drawing/2014/main" id="{8A4D760D-9989-C9CC-5E25-878DE9E5B7AA}"/>
              </a:ext>
            </a:extLst>
          </p:cNvPr>
          <p:cNvSpPr>
            <a:spLocks noGrp="1" noRot="1" noMove="1" noResize="1" noEditPoints="1" noAdjustHandles="1" noChangeArrowheads="1" noChangeShapeType="1"/>
          </p:cNvSpPr>
          <p:nvPr userDrawn="1"/>
        </p:nvSpPr>
        <p:spPr>
          <a:xfrm>
            <a:off x="838200" y="1825623"/>
            <a:ext cx="5181600" cy="4351338"/>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0" name="Rectángulo 9">
            <a:extLst>
              <a:ext uri="{FF2B5EF4-FFF2-40B4-BE49-F238E27FC236}">
                <a16:creationId xmlns:a16="http://schemas.microsoft.com/office/drawing/2014/main" id="{210CEC51-90AF-C67C-2032-F7513B098730}"/>
              </a:ext>
            </a:extLst>
          </p:cNvPr>
          <p:cNvSpPr>
            <a:spLocks noGrp="1" noRot="1" noMove="1" noResize="1" noEditPoints="1" noAdjustHandles="1" noChangeArrowheads="1" noChangeShapeType="1"/>
          </p:cNvSpPr>
          <p:nvPr userDrawn="1"/>
        </p:nvSpPr>
        <p:spPr>
          <a:xfrm>
            <a:off x="0" y="6356350"/>
            <a:ext cx="11430000" cy="501650"/>
          </a:xfrm>
          <a:prstGeom prst="rect">
            <a:avLst/>
          </a:prstGeom>
          <a:solidFill>
            <a:srgbClr val="848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Título 1">
            <a:extLst>
              <a:ext uri="{FF2B5EF4-FFF2-40B4-BE49-F238E27FC236}">
                <a16:creationId xmlns:a16="http://schemas.microsoft.com/office/drawing/2014/main" id="{5FEE4037-71CF-CE5B-4BBF-B01C29EC2EC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543A0E0A-AD71-D0E5-615F-65A4FD5C4925}"/>
              </a:ext>
            </a:extLst>
          </p:cNvPr>
          <p:cNvSpPr>
            <a:spLocks noGrp="1"/>
          </p:cNvSpPr>
          <p:nvPr>
            <p:ph sz="half" idx="1"/>
          </p:nvPr>
        </p:nvSpPr>
        <p:spPr>
          <a:xfrm>
            <a:off x="838200" y="1825625"/>
            <a:ext cx="5181600" cy="4351338"/>
          </a:xfrm>
        </p:spPr>
        <p:txBody>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MX" dirty="0"/>
          </a:p>
        </p:txBody>
      </p:sp>
      <p:sp>
        <p:nvSpPr>
          <p:cNvPr id="4" name="Marcador de contenido 3">
            <a:extLst>
              <a:ext uri="{FF2B5EF4-FFF2-40B4-BE49-F238E27FC236}">
                <a16:creationId xmlns:a16="http://schemas.microsoft.com/office/drawing/2014/main" id="{D561CDAF-CDFC-5D58-E0F9-63405FE5FF54}"/>
              </a:ext>
            </a:extLst>
          </p:cNvPr>
          <p:cNvSpPr>
            <a:spLocks noGrp="1"/>
          </p:cNvSpPr>
          <p:nvPr>
            <p:ph sz="half" idx="2"/>
          </p:nvPr>
        </p:nvSpPr>
        <p:spPr>
          <a:xfrm>
            <a:off x="6172200" y="1825625"/>
            <a:ext cx="5181600" cy="4351338"/>
          </a:xfrm>
        </p:spPr>
        <p:txBody>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MX" dirty="0"/>
          </a:p>
        </p:txBody>
      </p:sp>
      <p:sp>
        <p:nvSpPr>
          <p:cNvPr id="5" name="Marcador de fecha 4">
            <a:extLst>
              <a:ext uri="{FF2B5EF4-FFF2-40B4-BE49-F238E27FC236}">
                <a16:creationId xmlns:a16="http://schemas.microsoft.com/office/drawing/2014/main" id="{4ABFDFD9-9883-8B87-CEF7-1E6C6C9B083C}"/>
              </a:ext>
            </a:extLst>
          </p:cNvPr>
          <p:cNvSpPr>
            <a:spLocks noGrp="1"/>
          </p:cNvSpPr>
          <p:nvPr>
            <p:ph type="dt" sz="half" idx="10"/>
          </p:nvPr>
        </p:nvSpPr>
        <p:spPr/>
        <p:txBody>
          <a:bodyPr/>
          <a:lstStyle/>
          <a:p>
            <a:fld id="{993B67D9-B20B-44DD-8812-33ECCE85BAEE}" type="datetime1">
              <a:rPr lang="es-MX" smtClean="0"/>
              <a:t>19/09/2022</a:t>
            </a:fld>
            <a:endParaRPr lang="es-MX" dirty="0"/>
          </a:p>
        </p:txBody>
      </p:sp>
      <p:sp>
        <p:nvSpPr>
          <p:cNvPr id="6" name="Marcador de pie de página 5">
            <a:extLst>
              <a:ext uri="{FF2B5EF4-FFF2-40B4-BE49-F238E27FC236}">
                <a16:creationId xmlns:a16="http://schemas.microsoft.com/office/drawing/2014/main" id="{9CCACEEE-1FE3-55D1-EFA2-939B21C48075}"/>
              </a:ext>
            </a:extLst>
          </p:cNvPr>
          <p:cNvSpPr>
            <a:spLocks noGrp="1"/>
          </p:cNvSpPr>
          <p:nvPr>
            <p:ph type="ftr" sz="quarter" idx="11"/>
          </p:nvPr>
        </p:nvSpPr>
        <p:spPr/>
        <p:txBody>
          <a:bodyPr/>
          <a:lstStyle/>
          <a:p>
            <a:r>
              <a:rPr lang="es-MX" dirty="0"/>
              <a:t>EQUIPO- BLUE</a:t>
            </a:r>
          </a:p>
        </p:txBody>
      </p:sp>
      <p:sp>
        <p:nvSpPr>
          <p:cNvPr id="7" name="Marcador de número de diapositiva 6">
            <a:extLst>
              <a:ext uri="{FF2B5EF4-FFF2-40B4-BE49-F238E27FC236}">
                <a16:creationId xmlns:a16="http://schemas.microsoft.com/office/drawing/2014/main" id="{50CF26B6-E22E-09E0-8EE4-1995363E1122}"/>
              </a:ext>
            </a:extLst>
          </p:cNvPr>
          <p:cNvSpPr>
            <a:spLocks noGrp="1"/>
          </p:cNvSpPr>
          <p:nvPr>
            <p:ph type="sldNum" sz="quarter" idx="12"/>
          </p:nvPr>
        </p:nvSpPr>
        <p:spPr/>
        <p:txBody>
          <a:bodyPr/>
          <a:lstStyle/>
          <a:p>
            <a:fld id="{A94A9745-AEF9-4308-B92F-CA2AD921C0FD}" type="slidenum">
              <a:rPr lang="es-MX" smtClean="0"/>
              <a:t>‹Nº›</a:t>
            </a:fld>
            <a:endParaRPr lang="es-MX" dirty="0"/>
          </a:p>
        </p:txBody>
      </p:sp>
      <p:cxnSp>
        <p:nvCxnSpPr>
          <p:cNvPr id="9" name="Conector recto 8">
            <a:extLst>
              <a:ext uri="{FF2B5EF4-FFF2-40B4-BE49-F238E27FC236}">
                <a16:creationId xmlns:a16="http://schemas.microsoft.com/office/drawing/2014/main" id="{B785C9B4-59F4-7D5F-873C-1C096A6B21AF}"/>
              </a:ext>
            </a:extLst>
          </p:cNvPr>
          <p:cNvCxnSpPr>
            <a:cxnSpLocks noGrp="1" noRot="1" noMove="1" noResize="1" noEditPoints="1" noAdjustHandles="1" noChangeArrowheads="1" noChangeShapeType="1"/>
          </p:cNvCxnSpPr>
          <p:nvPr userDrawn="1"/>
        </p:nvCxnSpPr>
        <p:spPr>
          <a:xfrm>
            <a:off x="838200" y="1690688"/>
            <a:ext cx="10515600" cy="0"/>
          </a:xfrm>
          <a:prstGeom prst="line">
            <a:avLst/>
          </a:prstGeom>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632137929"/>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0086282B-C612-A058-4368-92A3DC25C558}"/>
              </a:ext>
            </a:extLst>
          </p:cNvPr>
          <p:cNvSpPr>
            <a:spLocks noGrp="1" noRot="1" noMove="1" noResize="1" noEditPoints="1" noAdjustHandles="1" noChangeArrowheads="1" noChangeShapeType="1"/>
          </p:cNvSpPr>
          <p:nvPr userDrawn="1"/>
        </p:nvSpPr>
        <p:spPr>
          <a:xfrm>
            <a:off x="0" y="283030"/>
            <a:ext cx="11352212" cy="13255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0" name="Rectángulo 9">
            <a:extLst>
              <a:ext uri="{FF2B5EF4-FFF2-40B4-BE49-F238E27FC236}">
                <a16:creationId xmlns:a16="http://schemas.microsoft.com/office/drawing/2014/main" id="{8FADFB65-401A-E500-63AF-1255CCF5385F}"/>
              </a:ext>
            </a:extLst>
          </p:cNvPr>
          <p:cNvSpPr>
            <a:spLocks noGrp="1" noRot="1" noMove="1" noResize="1" noEditPoints="1" noAdjustHandles="1" noChangeArrowheads="1" noChangeShapeType="1"/>
          </p:cNvSpPr>
          <p:nvPr userDrawn="1"/>
        </p:nvSpPr>
        <p:spPr>
          <a:xfrm>
            <a:off x="435429" y="6356350"/>
            <a:ext cx="11005457" cy="50165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Título 1">
            <a:extLst>
              <a:ext uri="{FF2B5EF4-FFF2-40B4-BE49-F238E27FC236}">
                <a16:creationId xmlns:a16="http://schemas.microsoft.com/office/drawing/2014/main" id="{F8ABB6B7-5FF3-4C9D-E686-69E3827A63EE}"/>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97FFD32E-E9B1-0799-F5D1-68A8BB5377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131FCDF0-C307-55B2-260D-C5F95C248F5C}"/>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4726E1B4-19BA-FD4E-F1C8-B2C380EDE6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DA00FDBB-B611-B122-7A23-C8935E045C59}"/>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40D623AF-204E-59FD-DA38-D612BB712A7E}"/>
              </a:ext>
            </a:extLst>
          </p:cNvPr>
          <p:cNvSpPr>
            <a:spLocks noGrp="1"/>
          </p:cNvSpPr>
          <p:nvPr>
            <p:ph type="dt" sz="half" idx="10"/>
          </p:nvPr>
        </p:nvSpPr>
        <p:spPr/>
        <p:txBody>
          <a:bodyPr/>
          <a:lstStyle/>
          <a:p>
            <a:fld id="{10C80FE8-1296-4265-AA05-D451867DC228}" type="datetime1">
              <a:rPr lang="es-MX" smtClean="0"/>
              <a:t>19/09/2022</a:t>
            </a:fld>
            <a:endParaRPr lang="es-MX" dirty="0"/>
          </a:p>
        </p:txBody>
      </p:sp>
      <p:sp>
        <p:nvSpPr>
          <p:cNvPr id="8" name="Marcador de pie de página 7">
            <a:extLst>
              <a:ext uri="{FF2B5EF4-FFF2-40B4-BE49-F238E27FC236}">
                <a16:creationId xmlns:a16="http://schemas.microsoft.com/office/drawing/2014/main" id="{003D3A66-A4FB-0A8B-75A0-D21A21C5EBFD}"/>
              </a:ext>
            </a:extLst>
          </p:cNvPr>
          <p:cNvSpPr>
            <a:spLocks noGrp="1"/>
          </p:cNvSpPr>
          <p:nvPr>
            <p:ph type="ftr" sz="quarter" idx="11"/>
          </p:nvPr>
        </p:nvSpPr>
        <p:spPr/>
        <p:txBody>
          <a:bodyPr/>
          <a:lstStyle/>
          <a:p>
            <a:r>
              <a:rPr lang="es-MX" dirty="0"/>
              <a:t>EQUIPO- BLUE</a:t>
            </a:r>
          </a:p>
        </p:txBody>
      </p:sp>
      <p:sp>
        <p:nvSpPr>
          <p:cNvPr id="9" name="Marcador de número de diapositiva 8">
            <a:extLst>
              <a:ext uri="{FF2B5EF4-FFF2-40B4-BE49-F238E27FC236}">
                <a16:creationId xmlns:a16="http://schemas.microsoft.com/office/drawing/2014/main" id="{968904BD-447B-5A50-309C-E42B207E66CA}"/>
              </a:ext>
            </a:extLst>
          </p:cNvPr>
          <p:cNvSpPr>
            <a:spLocks noGrp="1"/>
          </p:cNvSpPr>
          <p:nvPr>
            <p:ph type="sldNum" sz="quarter" idx="12"/>
          </p:nvPr>
        </p:nvSpPr>
        <p:spPr/>
        <p:txBody>
          <a:bodyPr/>
          <a:lstStyle/>
          <a:p>
            <a:fld id="{A94A9745-AEF9-4308-B92F-CA2AD921C0FD}" type="slidenum">
              <a:rPr lang="es-MX" smtClean="0"/>
              <a:t>‹Nº›</a:t>
            </a:fld>
            <a:endParaRPr lang="es-MX" dirty="0"/>
          </a:p>
        </p:txBody>
      </p:sp>
    </p:spTree>
    <p:extLst>
      <p:ext uri="{BB962C8B-B14F-4D97-AF65-F5344CB8AC3E}">
        <p14:creationId xmlns:p14="http://schemas.microsoft.com/office/powerpoint/2010/main" val="1875882076"/>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285D3C17-0395-23D7-5166-EFF7630DFD3E}"/>
              </a:ext>
            </a:extLst>
          </p:cNvPr>
          <p:cNvSpPr>
            <a:spLocks noGrp="1" noRot="1" noMove="1" noResize="1" noEditPoints="1" noAdjustHandles="1" noChangeArrowheads="1" noChangeShapeType="1"/>
          </p:cNvSpPr>
          <p:nvPr userDrawn="1"/>
        </p:nvSpPr>
        <p:spPr>
          <a:xfrm>
            <a:off x="0" y="6356350"/>
            <a:ext cx="11430000" cy="501650"/>
          </a:xfrm>
          <a:prstGeom prst="rect">
            <a:avLst/>
          </a:prstGeom>
          <a:solidFill>
            <a:srgbClr val="848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Título 1">
            <a:extLst>
              <a:ext uri="{FF2B5EF4-FFF2-40B4-BE49-F238E27FC236}">
                <a16:creationId xmlns:a16="http://schemas.microsoft.com/office/drawing/2014/main" id="{F851CDE8-AD03-DDBD-C481-04B2DE319802}"/>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C7877406-6636-C191-8DB8-A68E6F74C1B2}"/>
              </a:ext>
            </a:extLst>
          </p:cNvPr>
          <p:cNvSpPr>
            <a:spLocks noGrp="1"/>
          </p:cNvSpPr>
          <p:nvPr>
            <p:ph type="dt" sz="half" idx="10"/>
          </p:nvPr>
        </p:nvSpPr>
        <p:spPr/>
        <p:txBody>
          <a:bodyPr/>
          <a:lstStyle/>
          <a:p>
            <a:fld id="{9242CA93-4283-4E96-9A82-868C1AF1D899}" type="datetime1">
              <a:rPr lang="es-MX" smtClean="0"/>
              <a:t>19/09/2022</a:t>
            </a:fld>
            <a:endParaRPr lang="es-MX" dirty="0"/>
          </a:p>
        </p:txBody>
      </p:sp>
      <p:sp>
        <p:nvSpPr>
          <p:cNvPr id="4" name="Marcador de pie de página 3">
            <a:extLst>
              <a:ext uri="{FF2B5EF4-FFF2-40B4-BE49-F238E27FC236}">
                <a16:creationId xmlns:a16="http://schemas.microsoft.com/office/drawing/2014/main" id="{71F66D32-030A-8172-2A60-CE3D5B610741}"/>
              </a:ext>
            </a:extLst>
          </p:cNvPr>
          <p:cNvSpPr>
            <a:spLocks noGrp="1"/>
          </p:cNvSpPr>
          <p:nvPr>
            <p:ph type="ftr" sz="quarter" idx="11"/>
          </p:nvPr>
        </p:nvSpPr>
        <p:spPr/>
        <p:txBody>
          <a:bodyPr/>
          <a:lstStyle/>
          <a:p>
            <a:r>
              <a:rPr lang="es-MX" dirty="0"/>
              <a:t>EQUIPO- BLUE</a:t>
            </a:r>
          </a:p>
        </p:txBody>
      </p:sp>
      <p:sp>
        <p:nvSpPr>
          <p:cNvPr id="5" name="Marcador de número de diapositiva 4">
            <a:extLst>
              <a:ext uri="{FF2B5EF4-FFF2-40B4-BE49-F238E27FC236}">
                <a16:creationId xmlns:a16="http://schemas.microsoft.com/office/drawing/2014/main" id="{5C9C73CB-5765-6085-EE32-6C3FE4D3BA73}"/>
              </a:ext>
            </a:extLst>
          </p:cNvPr>
          <p:cNvSpPr>
            <a:spLocks noGrp="1"/>
          </p:cNvSpPr>
          <p:nvPr>
            <p:ph type="sldNum" sz="quarter" idx="12"/>
          </p:nvPr>
        </p:nvSpPr>
        <p:spPr/>
        <p:txBody>
          <a:bodyPr/>
          <a:lstStyle/>
          <a:p>
            <a:fld id="{A94A9745-AEF9-4308-B92F-CA2AD921C0FD}" type="slidenum">
              <a:rPr lang="es-MX" smtClean="0"/>
              <a:t>‹Nº›</a:t>
            </a:fld>
            <a:endParaRPr lang="es-MX" dirty="0"/>
          </a:p>
        </p:txBody>
      </p:sp>
    </p:spTree>
    <p:extLst>
      <p:ext uri="{BB962C8B-B14F-4D97-AF65-F5344CB8AC3E}">
        <p14:creationId xmlns:p14="http://schemas.microsoft.com/office/powerpoint/2010/main" val="3261916050"/>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4DC50C5E-8185-3FE5-4B84-DC59A440B3EA}"/>
              </a:ext>
            </a:extLst>
          </p:cNvPr>
          <p:cNvSpPr>
            <a:spLocks noGrp="1" noRot="1" noMove="1" noResize="1" noEditPoints="1" noAdjustHandles="1" noChangeArrowheads="1" noChangeShapeType="1"/>
          </p:cNvSpPr>
          <p:nvPr userDrawn="1"/>
        </p:nvSpPr>
        <p:spPr>
          <a:xfrm>
            <a:off x="0" y="6356350"/>
            <a:ext cx="11430000" cy="501650"/>
          </a:xfrm>
          <a:prstGeom prst="rect">
            <a:avLst/>
          </a:prstGeom>
          <a:solidFill>
            <a:srgbClr val="848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Marcador de fecha 1">
            <a:extLst>
              <a:ext uri="{FF2B5EF4-FFF2-40B4-BE49-F238E27FC236}">
                <a16:creationId xmlns:a16="http://schemas.microsoft.com/office/drawing/2014/main" id="{D0F760C9-CA1D-4FC4-746E-76F6B64BBDDA}"/>
              </a:ext>
            </a:extLst>
          </p:cNvPr>
          <p:cNvSpPr>
            <a:spLocks noGrp="1"/>
          </p:cNvSpPr>
          <p:nvPr>
            <p:ph type="dt" sz="half" idx="10"/>
          </p:nvPr>
        </p:nvSpPr>
        <p:spPr/>
        <p:txBody>
          <a:bodyPr/>
          <a:lstStyle/>
          <a:p>
            <a:fld id="{1255B7FC-558A-4943-A28D-EC63D3E04EDA}" type="datetime1">
              <a:rPr lang="es-MX" smtClean="0"/>
              <a:t>19/09/2022</a:t>
            </a:fld>
            <a:endParaRPr lang="es-MX" dirty="0"/>
          </a:p>
        </p:txBody>
      </p:sp>
      <p:sp>
        <p:nvSpPr>
          <p:cNvPr id="3" name="Marcador de pie de página 2">
            <a:extLst>
              <a:ext uri="{FF2B5EF4-FFF2-40B4-BE49-F238E27FC236}">
                <a16:creationId xmlns:a16="http://schemas.microsoft.com/office/drawing/2014/main" id="{477212A4-B8B0-CF8E-73F3-8F12BEE415C2}"/>
              </a:ext>
            </a:extLst>
          </p:cNvPr>
          <p:cNvSpPr>
            <a:spLocks noGrp="1"/>
          </p:cNvSpPr>
          <p:nvPr>
            <p:ph type="ftr" sz="quarter" idx="11"/>
          </p:nvPr>
        </p:nvSpPr>
        <p:spPr/>
        <p:txBody>
          <a:bodyPr/>
          <a:lstStyle/>
          <a:p>
            <a:r>
              <a:rPr lang="es-MX" dirty="0"/>
              <a:t>EQUIPO- BLUE</a:t>
            </a:r>
          </a:p>
        </p:txBody>
      </p:sp>
      <p:sp>
        <p:nvSpPr>
          <p:cNvPr id="4" name="Marcador de número de diapositiva 3">
            <a:extLst>
              <a:ext uri="{FF2B5EF4-FFF2-40B4-BE49-F238E27FC236}">
                <a16:creationId xmlns:a16="http://schemas.microsoft.com/office/drawing/2014/main" id="{8DDD1339-E9EB-5BAC-5784-7D55E81C9817}"/>
              </a:ext>
            </a:extLst>
          </p:cNvPr>
          <p:cNvSpPr>
            <a:spLocks noGrp="1"/>
          </p:cNvSpPr>
          <p:nvPr>
            <p:ph type="sldNum" sz="quarter" idx="12"/>
          </p:nvPr>
        </p:nvSpPr>
        <p:spPr/>
        <p:txBody>
          <a:bodyPr/>
          <a:lstStyle/>
          <a:p>
            <a:fld id="{A94A9745-AEF9-4308-B92F-CA2AD921C0FD}" type="slidenum">
              <a:rPr lang="es-MX" smtClean="0"/>
              <a:t>‹Nº›</a:t>
            </a:fld>
            <a:endParaRPr lang="es-MX" dirty="0"/>
          </a:p>
        </p:txBody>
      </p:sp>
    </p:spTree>
    <p:extLst>
      <p:ext uri="{BB962C8B-B14F-4D97-AF65-F5344CB8AC3E}">
        <p14:creationId xmlns:p14="http://schemas.microsoft.com/office/powerpoint/2010/main" val="1912597931"/>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14" name="Rectángulo 13">
            <a:extLst>
              <a:ext uri="{FF2B5EF4-FFF2-40B4-BE49-F238E27FC236}">
                <a16:creationId xmlns:a16="http://schemas.microsoft.com/office/drawing/2014/main" id="{680D5F55-92BF-C89E-52A6-D4FB071F2169}"/>
              </a:ext>
            </a:extLst>
          </p:cNvPr>
          <p:cNvSpPr>
            <a:spLocks noGrp="1" noRot="1" noMove="1" noResize="1" noEditPoints="1" noAdjustHandles="1" noChangeArrowheads="1" noChangeShapeType="1"/>
          </p:cNvSpPr>
          <p:nvPr userDrawn="1"/>
        </p:nvSpPr>
        <p:spPr>
          <a:xfrm>
            <a:off x="0" y="6356350"/>
            <a:ext cx="11430000" cy="501650"/>
          </a:xfrm>
          <a:prstGeom prst="rect">
            <a:avLst/>
          </a:prstGeom>
          <a:solidFill>
            <a:srgbClr val="848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9" name="Rectángulo 8">
            <a:extLst>
              <a:ext uri="{FF2B5EF4-FFF2-40B4-BE49-F238E27FC236}">
                <a16:creationId xmlns:a16="http://schemas.microsoft.com/office/drawing/2014/main" id="{0913894A-4EE2-C32B-90CE-3E4CC24A2DBF}"/>
              </a:ext>
            </a:extLst>
          </p:cNvPr>
          <p:cNvSpPr>
            <a:spLocks noGrp="1" noRot="1" noMove="1" noResize="1" noEditPoints="1" noAdjustHandles="1" noChangeArrowheads="1" noChangeShapeType="1"/>
          </p:cNvSpPr>
          <p:nvPr userDrawn="1"/>
        </p:nvSpPr>
        <p:spPr>
          <a:xfrm>
            <a:off x="370114" y="2220686"/>
            <a:ext cx="4484915" cy="384265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ángulo 7">
            <a:extLst>
              <a:ext uri="{FF2B5EF4-FFF2-40B4-BE49-F238E27FC236}">
                <a16:creationId xmlns:a16="http://schemas.microsoft.com/office/drawing/2014/main" id="{E676A903-C748-B33E-1F46-2265D6A356C9}"/>
              </a:ext>
            </a:extLst>
          </p:cNvPr>
          <p:cNvSpPr>
            <a:spLocks noGrp="1" noRot="1" noMove="1" noResize="1" noEditPoints="1" noAdjustHandles="1" noChangeArrowheads="1" noChangeShapeType="1"/>
          </p:cNvSpPr>
          <p:nvPr userDrawn="1"/>
        </p:nvSpPr>
        <p:spPr>
          <a:xfrm>
            <a:off x="0" y="262845"/>
            <a:ext cx="4855029" cy="171019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Título 1">
            <a:extLst>
              <a:ext uri="{FF2B5EF4-FFF2-40B4-BE49-F238E27FC236}">
                <a16:creationId xmlns:a16="http://schemas.microsoft.com/office/drawing/2014/main" id="{7C0C623E-D9DE-8931-7A3D-94C899A012AF}"/>
              </a:ext>
            </a:extLst>
          </p:cNvPr>
          <p:cNvSpPr>
            <a:spLocks noGrp="1"/>
          </p:cNvSpPr>
          <p:nvPr>
            <p:ph type="title"/>
          </p:nvPr>
        </p:nvSpPr>
        <p:spPr>
          <a:xfrm>
            <a:off x="370114" y="372836"/>
            <a:ext cx="3932237" cy="1600200"/>
          </a:xfrm>
        </p:spPr>
        <p:txBody>
          <a:bodyPr anchor="b"/>
          <a:lstStyle>
            <a:lvl1pPr>
              <a:defRPr sz="3200"/>
            </a:lvl1pPr>
          </a:lstStyle>
          <a:p>
            <a:r>
              <a:rPr lang="es-ES" dirty="0"/>
              <a:t>Haga clic para modificar el estilo de título del patrón</a:t>
            </a:r>
            <a:endParaRPr lang="es-MX" dirty="0"/>
          </a:p>
        </p:txBody>
      </p:sp>
      <p:sp>
        <p:nvSpPr>
          <p:cNvPr id="3" name="Marcador de contenido 2">
            <a:extLst>
              <a:ext uri="{FF2B5EF4-FFF2-40B4-BE49-F238E27FC236}">
                <a16:creationId xmlns:a16="http://schemas.microsoft.com/office/drawing/2014/main" id="{588A87AD-099A-F431-6079-E1042AA13F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C2A56902-0AB8-C0F1-57BD-AA9AABBF2E99}"/>
              </a:ext>
            </a:extLst>
          </p:cNvPr>
          <p:cNvSpPr>
            <a:spLocks noGrp="1"/>
          </p:cNvSpPr>
          <p:nvPr>
            <p:ph type="body" sz="half" idx="2"/>
          </p:nvPr>
        </p:nvSpPr>
        <p:spPr>
          <a:xfrm>
            <a:off x="370114" y="2253343"/>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dirty="0"/>
              <a:t>Haga clic para modificar los estilos de texto del patrón</a:t>
            </a:r>
          </a:p>
        </p:txBody>
      </p:sp>
      <p:sp>
        <p:nvSpPr>
          <p:cNvPr id="5" name="Marcador de fecha 4">
            <a:extLst>
              <a:ext uri="{FF2B5EF4-FFF2-40B4-BE49-F238E27FC236}">
                <a16:creationId xmlns:a16="http://schemas.microsoft.com/office/drawing/2014/main" id="{9C6CA562-CE82-D243-BF7B-60A655C174E4}"/>
              </a:ext>
            </a:extLst>
          </p:cNvPr>
          <p:cNvSpPr>
            <a:spLocks noGrp="1"/>
          </p:cNvSpPr>
          <p:nvPr>
            <p:ph type="dt" sz="half" idx="10"/>
          </p:nvPr>
        </p:nvSpPr>
        <p:spPr/>
        <p:txBody>
          <a:bodyPr/>
          <a:lstStyle/>
          <a:p>
            <a:fld id="{FB14CE39-50BA-476D-868B-965BC2C1F6A3}" type="datetime1">
              <a:rPr lang="es-MX" smtClean="0"/>
              <a:t>19/09/2022</a:t>
            </a:fld>
            <a:endParaRPr lang="es-MX" dirty="0"/>
          </a:p>
        </p:txBody>
      </p:sp>
      <p:sp>
        <p:nvSpPr>
          <p:cNvPr id="6" name="Marcador de pie de página 5">
            <a:extLst>
              <a:ext uri="{FF2B5EF4-FFF2-40B4-BE49-F238E27FC236}">
                <a16:creationId xmlns:a16="http://schemas.microsoft.com/office/drawing/2014/main" id="{8FC2C603-1D07-275A-B811-779B4A33C492}"/>
              </a:ext>
            </a:extLst>
          </p:cNvPr>
          <p:cNvSpPr>
            <a:spLocks noGrp="1"/>
          </p:cNvSpPr>
          <p:nvPr>
            <p:ph type="ftr" sz="quarter" idx="11"/>
          </p:nvPr>
        </p:nvSpPr>
        <p:spPr/>
        <p:txBody>
          <a:bodyPr/>
          <a:lstStyle/>
          <a:p>
            <a:r>
              <a:rPr lang="es-MX" dirty="0"/>
              <a:t>EQUIPO- BLUE</a:t>
            </a:r>
          </a:p>
        </p:txBody>
      </p:sp>
      <p:sp>
        <p:nvSpPr>
          <p:cNvPr id="7" name="Marcador de número de diapositiva 6">
            <a:extLst>
              <a:ext uri="{FF2B5EF4-FFF2-40B4-BE49-F238E27FC236}">
                <a16:creationId xmlns:a16="http://schemas.microsoft.com/office/drawing/2014/main" id="{A367DABF-44D9-BED0-D394-9D5B71EA853C}"/>
              </a:ext>
            </a:extLst>
          </p:cNvPr>
          <p:cNvSpPr>
            <a:spLocks noGrp="1"/>
          </p:cNvSpPr>
          <p:nvPr>
            <p:ph type="sldNum" sz="quarter" idx="12"/>
          </p:nvPr>
        </p:nvSpPr>
        <p:spPr/>
        <p:txBody>
          <a:bodyPr/>
          <a:lstStyle/>
          <a:p>
            <a:fld id="{A94A9745-AEF9-4308-B92F-CA2AD921C0FD}" type="slidenum">
              <a:rPr lang="es-MX" smtClean="0"/>
              <a:t>‹Nº›</a:t>
            </a:fld>
            <a:endParaRPr lang="es-MX" dirty="0"/>
          </a:p>
        </p:txBody>
      </p:sp>
      <p:cxnSp>
        <p:nvCxnSpPr>
          <p:cNvPr id="11" name="Conector recto 10">
            <a:extLst>
              <a:ext uri="{FF2B5EF4-FFF2-40B4-BE49-F238E27FC236}">
                <a16:creationId xmlns:a16="http://schemas.microsoft.com/office/drawing/2014/main" id="{5F1FA498-FB95-5CD8-1BF3-81BCCD511805}"/>
              </a:ext>
            </a:extLst>
          </p:cNvPr>
          <p:cNvCxnSpPr>
            <a:cxnSpLocks noGrp="1" noRot="1" noMove="1" noResize="1" noEditPoints="1" noAdjustHandles="1" noChangeArrowheads="1" noChangeShapeType="1"/>
          </p:cNvCxnSpPr>
          <p:nvPr userDrawn="1"/>
        </p:nvCxnSpPr>
        <p:spPr>
          <a:xfrm>
            <a:off x="465592" y="2060577"/>
            <a:ext cx="3573008" cy="0"/>
          </a:xfrm>
          <a:prstGeom prst="line">
            <a:avLst/>
          </a:prstGeom>
          <a:ln w="57150"/>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128159221"/>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n con título">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C4891936-1C9A-FA5F-079A-F5DB5F75617A}"/>
              </a:ext>
            </a:extLst>
          </p:cNvPr>
          <p:cNvSpPr>
            <a:spLocks noGrp="1" noRot="1" noMove="1" noResize="1" noEditPoints="1" noAdjustHandles="1" noChangeArrowheads="1" noChangeShapeType="1"/>
          </p:cNvSpPr>
          <p:nvPr userDrawn="1"/>
        </p:nvSpPr>
        <p:spPr>
          <a:xfrm>
            <a:off x="1" y="0"/>
            <a:ext cx="4772024" cy="68580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ángulo 7">
            <a:extLst>
              <a:ext uri="{FF2B5EF4-FFF2-40B4-BE49-F238E27FC236}">
                <a16:creationId xmlns:a16="http://schemas.microsoft.com/office/drawing/2014/main" id="{34448B73-8F62-8C85-8E87-86BC4445DBEC}"/>
              </a:ext>
            </a:extLst>
          </p:cNvPr>
          <p:cNvSpPr>
            <a:spLocks noGrp="1" noRot="1" noMove="1" noResize="1" noEditPoints="1" noAdjustHandles="1" noChangeArrowheads="1" noChangeShapeType="1"/>
          </p:cNvSpPr>
          <p:nvPr userDrawn="1"/>
        </p:nvSpPr>
        <p:spPr>
          <a:xfrm>
            <a:off x="0" y="6356350"/>
            <a:ext cx="11430000" cy="501650"/>
          </a:xfrm>
          <a:prstGeom prst="rect">
            <a:avLst/>
          </a:prstGeom>
          <a:solidFill>
            <a:srgbClr val="848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Título 1">
            <a:extLst>
              <a:ext uri="{FF2B5EF4-FFF2-40B4-BE49-F238E27FC236}">
                <a16:creationId xmlns:a16="http://schemas.microsoft.com/office/drawing/2014/main" id="{3CDA2004-F527-EA03-0586-EF0980048FC0}"/>
              </a:ext>
            </a:extLst>
          </p:cNvPr>
          <p:cNvSpPr>
            <a:spLocks noGrp="1"/>
          </p:cNvSpPr>
          <p:nvPr>
            <p:ph type="title"/>
          </p:nvPr>
        </p:nvSpPr>
        <p:spPr>
          <a:xfrm>
            <a:off x="839788" y="457200"/>
            <a:ext cx="3932237" cy="1600200"/>
          </a:xfrm>
        </p:spPr>
        <p:txBody>
          <a:bodyPr anchor="b"/>
          <a:lstStyle>
            <a:lvl1pPr>
              <a:defRPr sz="3200"/>
            </a:lvl1pPr>
          </a:lstStyle>
          <a:p>
            <a:r>
              <a:rPr lang="es-ES" dirty="0"/>
              <a:t>Haga clic para modificar el estilo de título del patrón</a:t>
            </a:r>
            <a:endParaRPr lang="es-MX" dirty="0"/>
          </a:p>
        </p:txBody>
      </p:sp>
      <p:sp>
        <p:nvSpPr>
          <p:cNvPr id="4" name="Marcador de texto 3">
            <a:extLst>
              <a:ext uri="{FF2B5EF4-FFF2-40B4-BE49-F238E27FC236}">
                <a16:creationId xmlns:a16="http://schemas.microsoft.com/office/drawing/2014/main" id="{DF01F3F3-F496-2521-EA77-ED5FC10006F6}"/>
              </a:ext>
            </a:extLst>
          </p:cNvPr>
          <p:cNvSpPr>
            <a:spLocks noGrp="1"/>
          </p:cNvSpPr>
          <p:nvPr>
            <p:ph type="body" sz="half" idx="2"/>
          </p:nvPr>
        </p:nvSpPr>
        <p:spPr>
          <a:xfrm>
            <a:off x="839788" y="2057400"/>
            <a:ext cx="3932237" cy="3811588"/>
          </a:xfrm>
          <a:noFill/>
          <a:ln>
            <a:noFill/>
          </a:ln>
          <a:effectLst>
            <a:glow rad="127000">
              <a:schemeClr val="bg1"/>
            </a:glow>
            <a:outerShdw blurRad="1270000" dist="50800" dir="5400000" algn="ctr" rotWithShape="0">
              <a:srgbClr val="000000">
                <a:alpha val="43137"/>
              </a:srgbClr>
            </a:outerShdw>
            <a:reflection endPos="65000" dist="88900" dir="5400000" sy="-100000" algn="bl" rotWithShape="0"/>
          </a:effectLst>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dirty="0"/>
              <a:t>Haga clic para modificar los estilos de texto del patrón</a:t>
            </a:r>
          </a:p>
        </p:txBody>
      </p:sp>
      <p:sp>
        <p:nvSpPr>
          <p:cNvPr id="5" name="Marcador de fecha 4">
            <a:extLst>
              <a:ext uri="{FF2B5EF4-FFF2-40B4-BE49-F238E27FC236}">
                <a16:creationId xmlns:a16="http://schemas.microsoft.com/office/drawing/2014/main" id="{A3C5EB4E-1DB6-D800-45FB-847F6AFB716C}"/>
              </a:ext>
            </a:extLst>
          </p:cNvPr>
          <p:cNvSpPr>
            <a:spLocks noGrp="1"/>
          </p:cNvSpPr>
          <p:nvPr>
            <p:ph type="dt" sz="half" idx="10"/>
          </p:nvPr>
        </p:nvSpPr>
        <p:spPr/>
        <p:txBody>
          <a:bodyPr/>
          <a:lstStyle/>
          <a:p>
            <a:fld id="{0C0E015F-8325-4B0A-82FB-B77A454F1C8D}" type="datetime1">
              <a:rPr lang="es-MX" smtClean="0"/>
              <a:t>19/09/2022</a:t>
            </a:fld>
            <a:endParaRPr lang="es-MX" dirty="0"/>
          </a:p>
        </p:txBody>
      </p:sp>
      <p:sp>
        <p:nvSpPr>
          <p:cNvPr id="6" name="Marcador de pie de página 5">
            <a:extLst>
              <a:ext uri="{FF2B5EF4-FFF2-40B4-BE49-F238E27FC236}">
                <a16:creationId xmlns:a16="http://schemas.microsoft.com/office/drawing/2014/main" id="{193E195F-DEED-0D27-4152-00D5749CA653}"/>
              </a:ext>
            </a:extLst>
          </p:cNvPr>
          <p:cNvSpPr>
            <a:spLocks noGrp="1"/>
          </p:cNvSpPr>
          <p:nvPr>
            <p:ph type="ftr" sz="quarter" idx="11"/>
          </p:nvPr>
        </p:nvSpPr>
        <p:spPr/>
        <p:txBody>
          <a:bodyPr/>
          <a:lstStyle/>
          <a:p>
            <a:r>
              <a:rPr lang="es-MX" dirty="0"/>
              <a:t>EQUIPO- BLUE</a:t>
            </a:r>
          </a:p>
        </p:txBody>
      </p:sp>
      <p:sp>
        <p:nvSpPr>
          <p:cNvPr id="7" name="Marcador de número de diapositiva 6">
            <a:extLst>
              <a:ext uri="{FF2B5EF4-FFF2-40B4-BE49-F238E27FC236}">
                <a16:creationId xmlns:a16="http://schemas.microsoft.com/office/drawing/2014/main" id="{BB89CCA0-91F3-A8E9-C73B-086237A3D944}"/>
              </a:ext>
            </a:extLst>
          </p:cNvPr>
          <p:cNvSpPr>
            <a:spLocks noGrp="1"/>
          </p:cNvSpPr>
          <p:nvPr>
            <p:ph type="sldNum" sz="quarter" idx="12"/>
          </p:nvPr>
        </p:nvSpPr>
        <p:spPr/>
        <p:txBody>
          <a:bodyPr/>
          <a:lstStyle/>
          <a:p>
            <a:fld id="{A94A9745-AEF9-4308-B92F-CA2AD921C0FD}" type="slidenum">
              <a:rPr lang="es-MX" smtClean="0"/>
              <a:t>‹Nº›</a:t>
            </a:fld>
            <a:endParaRPr lang="es-MX" dirty="0"/>
          </a:p>
        </p:txBody>
      </p:sp>
      <p:sp>
        <p:nvSpPr>
          <p:cNvPr id="10" name="CuadroTexto 9">
            <a:extLst>
              <a:ext uri="{FF2B5EF4-FFF2-40B4-BE49-F238E27FC236}">
                <a16:creationId xmlns:a16="http://schemas.microsoft.com/office/drawing/2014/main" id="{90A56FC1-AA4C-7D2C-8ED6-93ED0F29F2C5}"/>
              </a:ext>
            </a:extLst>
          </p:cNvPr>
          <p:cNvSpPr txBox="1">
            <a:spLocks/>
          </p:cNvSpPr>
          <p:nvPr userDrawn="1"/>
        </p:nvSpPr>
        <p:spPr>
          <a:xfrm>
            <a:off x="5247708" y="1061749"/>
            <a:ext cx="5811383" cy="4801314"/>
          </a:xfrm>
          <a:prstGeom prst="rect">
            <a:avLst/>
          </a:prstGeom>
          <a:noFill/>
        </p:spPr>
        <p:txBody>
          <a:bodyPr wrap="square" rtlCol="0">
            <a:spAutoFit/>
          </a:bodyPr>
          <a:lstStyle/>
          <a:p>
            <a:r>
              <a:rPr lang="es-MX" dirty="0"/>
              <a:t>Insertar texto.</a:t>
            </a:r>
          </a:p>
          <a:p>
            <a:endParaRPr lang="es-MX" dirty="0"/>
          </a:p>
          <a:p>
            <a:endParaRPr lang="es-MX" dirty="0"/>
          </a:p>
          <a:p>
            <a:endParaRPr lang="es-MX" dirty="0"/>
          </a:p>
          <a:p>
            <a:endParaRPr lang="es-MX" dirty="0"/>
          </a:p>
          <a:p>
            <a:endParaRPr lang="es-MX" dirty="0"/>
          </a:p>
          <a:p>
            <a:endParaRPr lang="es-MX" dirty="0"/>
          </a:p>
          <a:p>
            <a:endParaRPr lang="es-MX" dirty="0"/>
          </a:p>
          <a:p>
            <a:endParaRPr lang="es-MX" dirty="0"/>
          </a:p>
          <a:p>
            <a:endParaRPr lang="es-MX" dirty="0"/>
          </a:p>
          <a:p>
            <a:endParaRPr lang="es-MX" dirty="0"/>
          </a:p>
          <a:p>
            <a:endParaRPr lang="es-MX" dirty="0"/>
          </a:p>
          <a:p>
            <a:endParaRPr lang="es-MX" dirty="0"/>
          </a:p>
          <a:p>
            <a:endParaRPr lang="es-MX" dirty="0"/>
          </a:p>
          <a:p>
            <a:endParaRPr lang="es-MX" dirty="0"/>
          </a:p>
          <a:p>
            <a:endParaRPr lang="es-MX" dirty="0"/>
          </a:p>
          <a:p>
            <a:endParaRPr lang="es-MX" dirty="0"/>
          </a:p>
        </p:txBody>
      </p:sp>
    </p:spTree>
    <p:extLst>
      <p:ext uri="{BB962C8B-B14F-4D97-AF65-F5344CB8AC3E}">
        <p14:creationId xmlns:p14="http://schemas.microsoft.com/office/powerpoint/2010/main" val="1608989246"/>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3">
        <a:schemeClr val="bg2"/>
      </p:bgRef>
    </p:bg>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9B5360EA-7973-BCB8-0507-500A1C57C6B8}"/>
              </a:ext>
            </a:extLst>
          </p:cNvPr>
          <p:cNvPicPr>
            <a:picLocks noChangeAspect="1"/>
          </p:cNvPicPr>
          <p:nvPr userDrawn="1"/>
        </p:nvPicPr>
        <p:blipFill>
          <a:blip r:embed="rId13"/>
          <a:stretch>
            <a:fillRect/>
          </a:stretch>
        </p:blipFill>
        <p:spPr>
          <a:xfrm>
            <a:off x="0" y="0"/>
            <a:ext cx="12192000" cy="6858000"/>
          </a:xfrm>
          <a:prstGeom prst="rect">
            <a:avLst/>
          </a:prstGeom>
        </p:spPr>
      </p:pic>
      <p:sp>
        <p:nvSpPr>
          <p:cNvPr id="2" name="Marcador de título 1">
            <a:extLst>
              <a:ext uri="{FF2B5EF4-FFF2-40B4-BE49-F238E27FC236}">
                <a16:creationId xmlns:a16="http://schemas.microsoft.com/office/drawing/2014/main" id="{61B21BB4-16C1-E30E-F235-A2B6C5979C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1226814-60E8-2B4B-A0DA-AD311A7D68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6387D045-5978-A260-D7BA-21DF4E1C5D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2F525E-F15B-44EC-BDF6-69F07E27C7CE}" type="datetime1">
              <a:rPr lang="es-MX" smtClean="0"/>
              <a:t>19/09/2022</a:t>
            </a:fld>
            <a:endParaRPr lang="es-MX" dirty="0"/>
          </a:p>
        </p:txBody>
      </p:sp>
      <p:sp>
        <p:nvSpPr>
          <p:cNvPr id="5" name="Marcador de pie de página 4">
            <a:extLst>
              <a:ext uri="{FF2B5EF4-FFF2-40B4-BE49-F238E27FC236}">
                <a16:creationId xmlns:a16="http://schemas.microsoft.com/office/drawing/2014/main" id="{CFF995D0-261E-848D-2502-7701CDD0B6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MX" dirty="0"/>
              <a:t>EQUIPO- BLUE</a:t>
            </a:r>
          </a:p>
        </p:txBody>
      </p:sp>
      <p:sp>
        <p:nvSpPr>
          <p:cNvPr id="6" name="Marcador de número de diapositiva 5">
            <a:extLst>
              <a:ext uri="{FF2B5EF4-FFF2-40B4-BE49-F238E27FC236}">
                <a16:creationId xmlns:a16="http://schemas.microsoft.com/office/drawing/2014/main" id="{27ABC90C-060C-F713-2E1A-308E206AC6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4A9745-AEF9-4308-B92F-CA2AD921C0FD}" type="slidenum">
              <a:rPr lang="es-MX" smtClean="0"/>
              <a:t>‹Nº›</a:t>
            </a:fld>
            <a:endParaRPr lang="es-MX" dirty="0"/>
          </a:p>
        </p:txBody>
      </p:sp>
    </p:spTree>
    <p:extLst>
      <p:ext uri="{BB962C8B-B14F-4D97-AF65-F5344CB8AC3E}">
        <p14:creationId xmlns:p14="http://schemas.microsoft.com/office/powerpoint/2010/main" val="4118881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dir="u"/>
  </p:transition>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2.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2.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2.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slide" Target="slide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 Id="rId4" Type="http://schemas.openxmlformats.org/officeDocument/2006/relationships/slide" Target="slide2.xml"/></Relationships>
</file>

<file path=ppt/slides/_rels/slide2.xml.rels><?xml version="1.0" encoding="UTF-8" standalone="yes"?>
<Relationships xmlns="http://schemas.openxmlformats.org/package/2006/relationships"><Relationship Id="rId8" Type="http://schemas.openxmlformats.org/officeDocument/2006/relationships/slide" Target="slide12.xml"/><Relationship Id="rId13" Type="http://schemas.openxmlformats.org/officeDocument/2006/relationships/slide" Target="slide20.xml"/><Relationship Id="rId3" Type="http://schemas.openxmlformats.org/officeDocument/2006/relationships/slide" Target="slide6.xml"/><Relationship Id="rId7" Type="http://schemas.openxmlformats.org/officeDocument/2006/relationships/slide" Target="slide11.xml"/><Relationship Id="rId12" Type="http://schemas.openxmlformats.org/officeDocument/2006/relationships/slide" Target="slide17.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10.xml"/><Relationship Id="rId11" Type="http://schemas.openxmlformats.org/officeDocument/2006/relationships/slide" Target="slide15.xml"/><Relationship Id="rId5" Type="http://schemas.openxmlformats.org/officeDocument/2006/relationships/slide" Target="slide9.xml"/><Relationship Id="rId10" Type="http://schemas.openxmlformats.org/officeDocument/2006/relationships/slide" Target="slide14.xml"/><Relationship Id="rId4" Type="http://schemas.openxmlformats.org/officeDocument/2006/relationships/slide" Target="slide7.xml"/><Relationship Id="rId9" Type="http://schemas.openxmlformats.org/officeDocument/2006/relationships/slide" Target="slide13.xml"/><Relationship Id="rId14" Type="http://schemas.openxmlformats.org/officeDocument/2006/relationships/slide" Target="slide22.xml"/></Relationships>
</file>

<file path=ppt/slides/_rels/slide20.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hyperlink" Target="https://normas-apa.org/referencias/citar-pagina-web/" TargetMode="Externa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hyperlink" Target="http://www.revistaespacios.com/a18v39n50/18395014.html" TargetMode="External"/><Relationship Id="rId5" Type="http://schemas.openxmlformats.org/officeDocument/2006/relationships/hyperlink" Target="http://scielo.sld.cu/scielo.php?script=sci_arttext&amp;pid=S1024-94351997000400001" TargetMode="External"/><Relationship Id="rId4" Type="http://schemas.openxmlformats.org/officeDocument/2006/relationships/hyperlink" Target="file:///C:\Users\israe\Downloads\Dialnet-AplicacionDeLasNormasISO9000ALaEnsenanzaYLaFormaci-131241.pdf"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www.globalsuitesolutions.com/es/que-son-normas-iso/" TargetMode="External"/><Relationship Id="rId2" Type="http://schemas.openxmlformats.org/officeDocument/2006/relationships/hyperlink" Target="http://www.scielo.org.co/scielo.php?script=sci_arttext&amp;pid=S0121-50512005000100004" TargetMode="External"/><Relationship Id="rId1" Type="http://schemas.openxmlformats.org/officeDocument/2006/relationships/slideLayout" Target="../slideLayouts/slideLayout2.xml"/><Relationship Id="rId6" Type="http://schemas.openxmlformats.org/officeDocument/2006/relationships/hyperlink" Target="https://doi.org/10.1108/09544789810214800" TargetMode="External"/><Relationship Id="rId5" Type="http://schemas.openxmlformats.org/officeDocument/2006/relationships/hyperlink" Target="https://doi.org/10.1108/08876049510100272" TargetMode="External"/><Relationship Id="rId4" Type="http://schemas.openxmlformats.org/officeDocument/2006/relationships/hyperlink" Target="https://www.carlosjimenez.info/5-formas-de-conocer-las-necesidades-de-los-cliente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oasys-sw.com/herramientas-de-control-de-calidad-industria/" TargetMode="External"/><Relationship Id="rId2" Type="http://schemas.openxmlformats.org/officeDocument/2006/relationships/hyperlink" Target="https://books.google.es/books?hl=es&amp;lr=&amp;id=qdv2lr9yr3wC&amp;oi=fnd&amp;pg=PA1&amp;dq=sistemas+de+calidad&amp;ots=uIfV0UOCfO&amp;sig=ObVXuNr3Risr5b7F-4s0I8jzvdk#v=onepage&amp;q=sistemas%20de%20calidad&amp;f=false" TargetMode="External"/><Relationship Id="rId1" Type="http://schemas.openxmlformats.org/officeDocument/2006/relationships/slideLayout" Target="../slideLayouts/slideLayout2.xml"/><Relationship Id="rId5" Type="http://schemas.openxmlformats.org/officeDocument/2006/relationships/hyperlink" Target="https://www.ucipfg.com/Repositorio/MGTS/MGTS15/MGTSV15-08/Unidad3/Mat-comple/3.C.1.pdf" TargetMode="External"/><Relationship Id="rId4" Type="http://schemas.openxmlformats.org/officeDocument/2006/relationships/hyperlink" Target="http://www.scielo.org.co/scielo.php?script=sci_arttext&amp;pid=S0121-50512005000100004"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www.redalyc.org/pdf/1794/179414896010.pdf" TargetMode="External"/><Relationship Id="rId2" Type="http://schemas.openxmlformats.org/officeDocument/2006/relationships/hyperlink" Target="https://www.acreditacion.gob.ec/importancia-normas-iso-para-consumidor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slide" Target="slide7.xml"/><Relationship Id="rId1" Type="http://schemas.openxmlformats.org/officeDocument/2006/relationships/slideLayout" Target="../slideLayouts/slideLayout2.xml"/><Relationship Id="rId6" Type="http://schemas.openxmlformats.org/officeDocument/2006/relationships/slide" Target="slide15.xml"/><Relationship Id="rId11" Type="http://schemas.openxmlformats.org/officeDocument/2006/relationships/slide" Target="slide21.xml"/><Relationship Id="rId5" Type="http://schemas.openxmlformats.org/officeDocument/2006/relationships/slide" Target="slide14.xml"/><Relationship Id="rId10" Type="http://schemas.openxmlformats.org/officeDocument/2006/relationships/slide" Target="slide20.xml"/><Relationship Id="rId4" Type="http://schemas.openxmlformats.org/officeDocument/2006/relationships/slide" Target="slide13.xml"/><Relationship Id="rId9" Type="http://schemas.openxmlformats.org/officeDocument/2006/relationships/slide" Target="slide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3DD31B-1527-DF14-684A-351E94255841}"/>
              </a:ext>
            </a:extLst>
          </p:cNvPr>
          <p:cNvSpPr>
            <a:spLocks/>
          </p:cNvSpPr>
          <p:nvPr>
            <p:ph type="ctrTitle"/>
          </p:nvPr>
        </p:nvSpPr>
        <p:spPr>
          <a:xfrm>
            <a:off x="1648159" y="954156"/>
            <a:ext cx="9144000" cy="1540705"/>
          </a:xfrm>
          <a:solidFill>
            <a:schemeClr val="bg2">
              <a:alpha val="60000"/>
            </a:schemeClr>
          </a:solidFill>
        </p:spPr>
        <p:txBody>
          <a:bodyPr>
            <a:normAutofit fontScale="90000"/>
          </a:bodyPr>
          <a:lstStyle/>
          <a:p>
            <a:r>
              <a:rPr lang="es-MX" b="1" dirty="0">
                <a:latin typeface="Times New Roman" panose="02020603050405020304" pitchFamily="18" charset="0"/>
              </a:rPr>
              <a:t>Aplicación de las tecnologías.</a:t>
            </a:r>
            <a:br>
              <a:rPr lang="es-MX" b="1" dirty="0">
                <a:latin typeface="Times New Roman" panose="02020603050405020304" pitchFamily="18" charset="0"/>
              </a:rPr>
            </a:br>
            <a:r>
              <a:rPr lang="es-MX" b="1" dirty="0">
                <a:latin typeface="Times New Roman" panose="02020603050405020304" pitchFamily="18" charset="0"/>
              </a:rPr>
              <a:t>Tema: Sistemas de calidad.</a:t>
            </a:r>
          </a:p>
        </p:txBody>
      </p:sp>
      <p:sp>
        <p:nvSpPr>
          <p:cNvPr id="3" name="Subtítulo 2">
            <a:extLst>
              <a:ext uri="{FF2B5EF4-FFF2-40B4-BE49-F238E27FC236}">
                <a16:creationId xmlns:a16="http://schemas.microsoft.com/office/drawing/2014/main" id="{B8A861F2-1F8C-C495-2BB0-631C6577C5F3}"/>
              </a:ext>
            </a:extLst>
          </p:cNvPr>
          <p:cNvSpPr>
            <a:spLocks noGrp="1" noRot="1" noMove="1" noResize="1" noEditPoints="1" noAdjustHandles="1" noChangeArrowheads="1" noChangeShapeType="1"/>
          </p:cNvSpPr>
          <p:nvPr>
            <p:ph type="subTitle" idx="1"/>
          </p:nvPr>
        </p:nvSpPr>
        <p:spPr>
          <a:xfrm>
            <a:off x="1648159" y="2532572"/>
            <a:ext cx="9144000" cy="1655762"/>
          </a:xfrm>
          <a:solidFill>
            <a:schemeClr val="accent3">
              <a:lumMod val="20000"/>
              <a:lumOff val="80000"/>
              <a:alpha val="54000"/>
            </a:schemeClr>
          </a:solidFill>
        </p:spPr>
        <p:txBody>
          <a:bodyPr>
            <a:normAutofit/>
          </a:bodyPr>
          <a:lstStyle/>
          <a:p>
            <a:pPr algn="l"/>
            <a:r>
              <a:rPr lang="es-ES" b="1" dirty="0">
                <a:latin typeface="Times New Roman" panose="02020603050405020304" pitchFamily="18" charset="0"/>
              </a:rPr>
              <a:t>Docente: Ángel Rolando Rivas Velázquez.</a:t>
            </a:r>
          </a:p>
          <a:p>
            <a:pPr algn="l"/>
            <a:r>
              <a:rPr lang="es-ES" b="1" dirty="0">
                <a:latin typeface="Times New Roman" panose="02020603050405020304" pitchFamily="18" charset="0"/>
              </a:rPr>
              <a:t>Grupo:   027       Salón:  3201       Fecha:  19/09/2022        Hora:v3</a:t>
            </a:r>
          </a:p>
          <a:p>
            <a:pPr algn="l"/>
            <a:r>
              <a:rPr lang="es-ES" b="1" dirty="0">
                <a:latin typeface="Times New Roman" panose="02020603050405020304" pitchFamily="18" charset="0"/>
              </a:rPr>
              <a:t>Integrantes del equipo: Equipo BLUE.</a:t>
            </a:r>
          </a:p>
          <a:p>
            <a:endParaRPr lang="es-MX" dirty="0">
              <a:latin typeface="Times New Roman" panose="02020603050405020304" pitchFamily="18" charset="0"/>
            </a:endParaRPr>
          </a:p>
        </p:txBody>
      </p:sp>
      <p:sp>
        <p:nvSpPr>
          <p:cNvPr id="4" name="Marcador de pie de página 3">
            <a:extLst>
              <a:ext uri="{FF2B5EF4-FFF2-40B4-BE49-F238E27FC236}">
                <a16:creationId xmlns:a16="http://schemas.microsoft.com/office/drawing/2014/main" id="{2C6245DC-27BF-E08E-0C63-D50172A5401C}"/>
              </a:ext>
            </a:extLst>
          </p:cNvPr>
          <p:cNvSpPr>
            <a:spLocks noGrp="1"/>
          </p:cNvSpPr>
          <p:nvPr>
            <p:ph type="ftr" sz="quarter" idx="11"/>
          </p:nvPr>
        </p:nvSpPr>
        <p:spPr/>
        <p:txBody>
          <a:bodyPr/>
          <a:lstStyle/>
          <a:p>
            <a:r>
              <a:rPr lang="es-MX" sz="1800" b="1" dirty="0">
                <a:solidFill>
                  <a:schemeClr val="tx1">
                    <a:lumMod val="95000"/>
                    <a:lumOff val="5000"/>
                  </a:schemeClr>
                </a:solidFill>
              </a:rPr>
              <a:t>EQUIPO- BLUE</a:t>
            </a:r>
          </a:p>
        </p:txBody>
      </p:sp>
      <p:sp>
        <p:nvSpPr>
          <p:cNvPr id="5" name="Marcador de número de diapositiva 4">
            <a:extLst>
              <a:ext uri="{FF2B5EF4-FFF2-40B4-BE49-F238E27FC236}">
                <a16:creationId xmlns:a16="http://schemas.microsoft.com/office/drawing/2014/main" id="{7F57F6C4-A14C-CA19-D5A5-DB4C55A648B6}"/>
              </a:ext>
            </a:extLst>
          </p:cNvPr>
          <p:cNvSpPr>
            <a:spLocks noGrp="1"/>
          </p:cNvSpPr>
          <p:nvPr>
            <p:ph type="sldNum" sz="quarter" idx="12"/>
          </p:nvPr>
        </p:nvSpPr>
        <p:spPr/>
        <p:txBody>
          <a:bodyPr/>
          <a:lstStyle/>
          <a:p>
            <a:fld id="{A94A9745-AEF9-4308-B92F-CA2AD921C0FD}" type="slidenum">
              <a:rPr lang="es-MX" sz="1400" b="1" smtClean="0">
                <a:solidFill>
                  <a:schemeClr val="tx1">
                    <a:lumMod val="95000"/>
                    <a:lumOff val="5000"/>
                  </a:schemeClr>
                </a:solidFill>
              </a:rPr>
              <a:t>1</a:t>
            </a:fld>
            <a:endParaRPr lang="es-MX" sz="1400" b="1" dirty="0">
              <a:solidFill>
                <a:schemeClr val="tx1">
                  <a:lumMod val="95000"/>
                  <a:lumOff val="5000"/>
                </a:schemeClr>
              </a:solidFill>
            </a:endParaRPr>
          </a:p>
        </p:txBody>
      </p:sp>
      <p:pic>
        <p:nvPicPr>
          <p:cNvPr id="7" name="Imagen 6">
            <a:extLst>
              <a:ext uri="{FF2B5EF4-FFF2-40B4-BE49-F238E27FC236}">
                <a16:creationId xmlns:a16="http://schemas.microsoft.com/office/drawing/2014/main" id="{7BED9AA9-DCC0-7C04-681A-E2E00ACEF78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947" b="90000" l="9948" r="89529">
                        <a14:foregroundMark x1="40314" y1="12105" x2="19895" y2="31053"/>
                        <a14:foregroundMark x1="19895" y1="31053" x2="15707" y2="54737"/>
                        <a14:foregroundMark x1="15707" y1="54737" x2="28272" y2="75789"/>
                        <a14:foregroundMark x1="28272" y1="75789" x2="51832" y2="81579"/>
                        <a14:foregroundMark x1="51832" y1="81579" x2="74346" y2="70000"/>
                        <a14:foregroundMark x1="74346" y1="70000" x2="85340" y2="46316"/>
                        <a14:foregroundMark x1="85340" y1="46316" x2="76440" y2="24737"/>
                        <a14:foregroundMark x1="76440" y1="24737" x2="84293" y2="47368"/>
                        <a14:foregroundMark x1="84293" y1="47368" x2="61780" y2="20526"/>
                        <a14:foregroundMark x1="61780" y1="20526" x2="30890" y2="17895"/>
                        <a14:foregroundMark x1="30890" y1="17895" x2="54974" y2="13684"/>
                        <a14:foregroundMark x1="54974" y1="13684" x2="74346" y2="25263"/>
                        <a14:foregroundMark x1="74346" y1="25263" x2="86911" y2="50000"/>
                        <a14:foregroundMark x1="86911" y1="50000" x2="38743" y2="77895"/>
                        <a14:foregroundMark x1="38743" y1="77895" x2="17801" y2="65263"/>
                        <a14:foregroundMark x1="17801" y1="65263" x2="13089" y2="41579"/>
                        <a14:foregroundMark x1="13089" y1="41579" x2="17277" y2="65789"/>
                        <a14:foregroundMark x1="17277" y1="65789" x2="18325" y2="37368"/>
                        <a14:foregroundMark x1="18325" y1="37368" x2="29319" y2="16316"/>
                        <a14:foregroundMark x1="29319" y1="16316" x2="53403" y2="12105"/>
                        <a14:foregroundMark x1="53403" y1="12105" x2="73298" y2="22632"/>
                        <a14:foregroundMark x1="73298" y1="22632" x2="83770" y2="48947"/>
                        <a14:foregroundMark x1="83770" y1="48947" x2="77487" y2="72632"/>
                        <a14:foregroundMark x1="77487" y1="72632" x2="34031" y2="65263"/>
                        <a14:foregroundMark x1="34031" y1="65263" x2="13089" y2="53684"/>
                        <a14:foregroundMark x1="13089" y1="53684" x2="12565" y2="30000"/>
                        <a14:foregroundMark x1="12565" y1="30000" x2="28272" y2="13684"/>
                        <a14:foregroundMark x1="28272" y1="13684" x2="51309" y2="6842"/>
                        <a14:foregroundMark x1="51309" y1="6842" x2="73298" y2="14737"/>
                        <a14:foregroundMark x1="73298" y1="14737" x2="89005" y2="37368"/>
                        <a14:foregroundMark x1="89005" y1="37368" x2="89644" y2="51492"/>
                        <a14:foregroundMark x1="87360" y1="50279" x2="82723" y2="32632"/>
                        <a14:foregroundMark x1="82723" y1="32632" x2="54450" y2="12632"/>
                        <a14:foregroundMark x1="54450" y1="12632" x2="29843" y2="15263"/>
                        <a14:foregroundMark x1="29843" y1="15263" x2="54974" y2="8947"/>
                        <a14:foregroundMark x1="54974" y1="8947" x2="73822" y2="21579"/>
                        <a14:foregroundMark x1="73822" y1="21579" x2="86911" y2="40526"/>
                        <a14:foregroundMark x1="86911" y1="40526" x2="73298" y2="18421"/>
                        <a14:foregroundMark x1="73298" y1="18421" x2="45026" y2="46316"/>
                        <a14:foregroundMark x1="45026" y1="46316" x2="15707" y2="50000"/>
                        <a14:foregroundMark x1="15707" y1="50000" x2="17004" y2="71736"/>
                        <a14:foregroundMark x1="20168" y1="78173" x2="36126" y2="88421"/>
                        <a14:foregroundMark x1="36126" y1="88421" x2="66492" y2="86842"/>
                        <a14:foregroundMark x1="66492" y1="86842" x2="82199" y2="69474"/>
                        <a14:foregroundMark x1="82199" y1="69474" x2="59162" y2="82105"/>
                        <a14:foregroundMark x1="59162" y1="82105" x2="31937" y2="78421"/>
                        <a14:foregroundMark x1="31937" y1="78421" x2="12565" y2="60526"/>
                        <a14:foregroundMark x1="22884" y1="76456" x2="27225" y2="83158"/>
                        <a14:foregroundMark x1="12565" y1="60526" x2="19006" y2="70470"/>
                        <a14:foregroundMark x1="27225" y1="83158" x2="58115" y2="89474"/>
                        <a14:foregroundMark x1="58115" y1="89474" x2="66492" y2="81579"/>
                        <a14:foregroundMark x1="68063" y1="67368" x2="68063" y2="67368"/>
                        <a14:backgroundMark x1="94764" y1="54211" x2="91099" y2="60526"/>
                        <a14:backgroundMark x1="13089" y1="74211" x2="17277" y2="80000"/>
                        <a14:backgroundMark x1="92670" y1="57895" x2="91623" y2="61053"/>
                        <a14:backgroundMark x1="95288" y1="78421" x2="95288" y2="78421"/>
                      </a14:backgroundRemoval>
                    </a14:imgEffect>
                  </a14:imgLayer>
                </a14:imgProps>
              </a:ext>
            </a:extLst>
          </a:blip>
          <a:stretch>
            <a:fillRect/>
          </a:stretch>
        </p:blipFill>
        <p:spPr>
          <a:xfrm>
            <a:off x="0" y="69552"/>
            <a:ext cx="2111147" cy="2100093"/>
          </a:xfrm>
          <a:prstGeom prst="rect">
            <a:avLst/>
          </a:prstGeom>
        </p:spPr>
      </p:pic>
      <p:pic>
        <p:nvPicPr>
          <p:cNvPr id="8" name="Imagen 7">
            <a:extLst>
              <a:ext uri="{FF2B5EF4-FFF2-40B4-BE49-F238E27FC236}">
                <a16:creationId xmlns:a16="http://schemas.microsoft.com/office/drawing/2014/main" id="{B8620D6E-9BB2-B253-ADBF-86F4EAF73214}"/>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7065" b="94022" l="9816" r="89571">
                        <a14:foregroundMark x1="37423" y1="82065" x2="55215" y2="87500"/>
                        <a14:foregroundMark x1="55215" y1="87500" x2="36810" y2="87500"/>
                        <a14:foregroundMark x1="53844" y1="93745" x2="54515" y2="93991"/>
                        <a14:foregroundMark x1="36810" y1="87500" x2="51345" y2="92829"/>
                        <a14:foregroundMark x1="54596" y1="93864" x2="53374" y2="57065"/>
                        <a14:foregroundMark x1="34356" y1="10870" x2="52147" y2="7065"/>
                        <a14:foregroundMark x1="52147" y1="7065" x2="58896" y2="10326"/>
                        <a14:foregroundMark x1="61963" y1="26630" x2="61963" y2="26630"/>
                        <a14:backgroundMark x1="52761" y1="96739" x2="55828" y2="96196"/>
                        <a14:backgroundMark x1="54601" y1="96196" x2="55828" y2="96196"/>
                        <a14:backgroundMark x1="53988" y1="95652" x2="55215" y2="96196"/>
                        <a14:backgroundMark x1="55215" y1="95652" x2="53988" y2="95652"/>
                        <a14:backgroundMark x1="53988" y1="95652" x2="53374" y2="95652"/>
                        <a14:backgroundMark x1="79755" y1="97826" x2="79755" y2="97826"/>
                        <a14:backgroundMark x1="75460" y1="98913" x2="75460" y2="98913"/>
                        <a14:backgroundMark x1="75460" y1="98913" x2="75460" y2="98913"/>
                      </a14:backgroundRemoval>
                    </a14:imgEffect>
                  </a14:imgLayer>
                </a14:imgProps>
              </a:ext>
            </a:extLst>
          </a:blip>
          <a:stretch>
            <a:fillRect/>
          </a:stretch>
        </p:blipFill>
        <p:spPr>
          <a:xfrm>
            <a:off x="10668000" y="39688"/>
            <a:ext cx="1524000" cy="1720343"/>
          </a:xfrm>
          <a:prstGeom prst="rect">
            <a:avLst/>
          </a:prstGeom>
        </p:spPr>
      </p:pic>
      <p:graphicFrame>
        <p:nvGraphicFramePr>
          <p:cNvPr id="6" name="Tabla 5">
            <a:extLst>
              <a:ext uri="{FF2B5EF4-FFF2-40B4-BE49-F238E27FC236}">
                <a16:creationId xmlns:a16="http://schemas.microsoft.com/office/drawing/2014/main" id="{89387720-625C-4718-5720-12281A08E1F4}"/>
              </a:ext>
            </a:extLst>
          </p:cNvPr>
          <p:cNvGraphicFramePr>
            <a:graphicFrameLocks noGrp="1"/>
          </p:cNvGraphicFramePr>
          <p:nvPr>
            <p:extLst>
              <p:ext uri="{D42A27DB-BD31-4B8C-83A1-F6EECF244321}">
                <p14:modId xmlns:p14="http://schemas.microsoft.com/office/powerpoint/2010/main" val="1558940146"/>
              </p:ext>
            </p:extLst>
          </p:nvPr>
        </p:nvGraphicFramePr>
        <p:xfrm>
          <a:off x="747264" y="4122610"/>
          <a:ext cx="10364432" cy="2133600"/>
        </p:xfrm>
        <a:graphic>
          <a:graphicData uri="http://schemas.openxmlformats.org/drawingml/2006/table">
            <a:tbl>
              <a:tblPr firstRow="1" firstCol="1" bandRow="1">
                <a:tableStyleId>{69CF1AB2-1976-4502-BF36-3FF5EA218861}</a:tableStyleId>
              </a:tblPr>
              <a:tblGrid>
                <a:gridCol w="3454028">
                  <a:extLst>
                    <a:ext uri="{9D8B030D-6E8A-4147-A177-3AD203B41FA5}">
                      <a16:colId xmlns:a16="http://schemas.microsoft.com/office/drawing/2014/main" val="2794499010"/>
                    </a:ext>
                  </a:extLst>
                </a:gridCol>
                <a:gridCol w="5197351">
                  <a:extLst>
                    <a:ext uri="{9D8B030D-6E8A-4147-A177-3AD203B41FA5}">
                      <a16:colId xmlns:a16="http://schemas.microsoft.com/office/drawing/2014/main" val="2182099353"/>
                    </a:ext>
                  </a:extLst>
                </a:gridCol>
                <a:gridCol w="1713053">
                  <a:extLst>
                    <a:ext uri="{9D8B030D-6E8A-4147-A177-3AD203B41FA5}">
                      <a16:colId xmlns:a16="http://schemas.microsoft.com/office/drawing/2014/main" val="188479698"/>
                    </a:ext>
                  </a:extLst>
                </a:gridCol>
              </a:tblGrid>
              <a:tr h="0">
                <a:tc gridSpan="3">
                  <a:txBody>
                    <a:bodyPr/>
                    <a:lstStyle/>
                    <a:p>
                      <a:pPr indent="450215" algn="just">
                        <a:spcAft>
                          <a:spcPts val="800"/>
                        </a:spcAft>
                      </a:pPr>
                      <a:r>
                        <a:rPr lang="es-MX" sz="2000" b="1" dirty="0">
                          <a:effectLst/>
                        </a:rPr>
                        <a:t>Integrantes del equipo:</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s-MX"/>
                    </a:p>
                  </a:txBody>
                  <a:tcPr/>
                </a:tc>
                <a:tc hMerge="1">
                  <a:txBody>
                    <a:bodyPr/>
                    <a:lstStyle/>
                    <a:p>
                      <a:endParaRPr lang="es-MX"/>
                    </a:p>
                  </a:txBody>
                  <a:tcPr/>
                </a:tc>
                <a:extLst>
                  <a:ext uri="{0D108BD9-81ED-4DB2-BD59-A6C34878D82A}">
                    <a16:rowId xmlns:a16="http://schemas.microsoft.com/office/drawing/2014/main" val="1737758754"/>
                  </a:ext>
                </a:extLst>
              </a:tr>
              <a:tr h="0">
                <a:tc>
                  <a:txBody>
                    <a:bodyPr/>
                    <a:lstStyle/>
                    <a:p>
                      <a:pPr indent="450215" algn="just">
                        <a:spcAft>
                          <a:spcPts val="800"/>
                        </a:spcAft>
                      </a:pPr>
                      <a:r>
                        <a:rPr lang="es-MX" sz="2000" dirty="0">
                          <a:effectLst/>
                        </a:rPr>
                        <a:t>Matricula:</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Nombre:</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Carrera:</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2786502"/>
                  </a:ext>
                </a:extLst>
              </a:tr>
              <a:tr h="0">
                <a:tc>
                  <a:txBody>
                    <a:bodyPr/>
                    <a:lstStyle/>
                    <a:p>
                      <a:pPr indent="450215" algn="just">
                        <a:spcAft>
                          <a:spcPts val="800"/>
                        </a:spcAft>
                      </a:pPr>
                      <a:r>
                        <a:rPr lang="es-MX" sz="2000" dirty="0">
                          <a:effectLst/>
                        </a:rPr>
                        <a:t>2007050</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Pérez Remigio Israel Alexander</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IMC</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9571380"/>
                  </a:ext>
                </a:extLst>
              </a:tr>
              <a:tr h="0">
                <a:tc>
                  <a:txBody>
                    <a:bodyPr/>
                    <a:lstStyle/>
                    <a:p>
                      <a:pPr indent="450215" algn="just">
                        <a:spcAft>
                          <a:spcPts val="800"/>
                        </a:spcAft>
                      </a:pPr>
                      <a:r>
                        <a:rPr lang="es-MX" sz="2000" dirty="0">
                          <a:effectLst/>
                        </a:rPr>
                        <a:t>20522523</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Paz Villarreal Jorge</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IAS</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10283553"/>
                  </a:ext>
                </a:extLst>
              </a:tr>
              <a:tr h="0">
                <a:tc>
                  <a:txBody>
                    <a:bodyPr/>
                    <a:lstStyle/>
                    <a:p>
                      <a:pPr indent="450215" algn="just">
                        <a:spcAft>
                          <a:spcPts val="800"/>
                        </a:spcAft>
                      </a:pPr>
                      <a:r>
                        <a:rPr lang="es-MX" sz="2000" dirty="0">
                          <a:effectLst/>
                        </a:rPr>
                        <a:t>2064501</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Ruiz Hernández Danna Paola</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IAS</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99460677"/>
                  </a:ext>
                </a:extLst>
              </a:tr>
              <a:tr h="0">
                <a:tc>
                  <a:txBody>
                    <a:bodyPr/>
                    <a:lstStyle/>
                    <a:p>
                      <a:pPr indent="450215" algn="just">
                        <a:spcAft>
                          <a:spcPts val="800"/>
                        </a:spcAft>
                      </a:pPr>
                      <a:r>
                        <a:rPr lang="es-MX" sz="2000" dirty="0">
                          <a:effectLst/>
                        </a:rPr>
                        <a:t>2061311</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Garza Plata Amy Yamile</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IMC</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60538983"/>
                  </a:ext>
                </a:extLst>
              </a:tr>
              <a:tr h="0">
                <a:tc>
                  <a:txBody>
                    <a:bodyPr/>
                    <a:lstStyle/>
                    <a:p>
                      <a:pPr indent="450215" algn="just">
                        <a:spcAft>
                          <a:spcPts val="800"/>
                        </a:spcAft>
                      </a:pPr>
                      <a:r>
                        <a:rPr lang="es-MX" sz="2000" dirty="0">
                          <a:effectLst/>
                        </a:rPr>
                        <a:t>1969644</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Lozano Rodríguez José Eduardo</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450215" algn="just">
                        <a:spcAft>
                          <a:spcPts val="800"/>
                        </a:spcAft>
                      </a:pPr>
                      <a:r>
                        <a:rPr lang="es-MX" sz="2000" dirty="0">
                          <a:effectLst/>
                        </a:rPr>
                        <a:t>IAS</a:t>
                      </a:r>
                      <a:endParaRPr lang="es-MX"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53605378"/>
                  </a:ext>
                </a:extLst>
              </a:tr>
            </a:tbl>
          </a:graphicData>
        </a:graphic>
      </p:graphicFrame>
    </p:spTree>
    <p:extLst>
      <p:ext uri="{BB962C8B-B14F-4D97-AF65-F5344CB8AC3E}">
        <p14:creationId xmlns:p14="http://schemas.microsoft.com/office/powerpoint/2010/main" val="35863322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BE8069-B6FA-C72F-44E4-9EEC00D6E5F4}"/>
              </a:ext>
            </a:extLst>
          </p:cNvPr>
          <p:cNvSpPr>
            <a:spLocks noGrp="1"/>
          </p:cNvSpPr>
          <p:nvPr>
            <p:ph type="title"/>
          </p:nvPr>
        </p:nvSpPr>
        <p:spPr>
          <a:xfrm>
            <a:off x="838200" y="365125"/>
            <a:ext cx="5181599" cy="1375540"/>
          </a:xfrm>
        </p:spPr>
        <p:txBody>
          <a:bodyPr>
            <a:normAutofit fontScale="90000"/>
          </a:bodyPr>
          <a:lstStyle/>
          <a:p>
            <a:r>
              <a:rPr lang="es-ES" b="1" u="sng" dirty="0">
                <a:solidFill>
                  <a:schemeClr val="bg2"/>
                </a:solidFill>
                <a:hlinkClick r:id="rId2" action="ppaction://hlinksldjump">
                  <a:extLst>
                    <a:ext uri="{A12FA001-AC4F-418D-AE19-62706E023703}">
                      <ahyp:hlinkClr xmlns:ahyp="http://schemas.microsoft.com/office/drawing/2018/hyperlinkcolor" val="tx"/>
                    </a:ext>
                  </a:extLst>
                </a:hlinkClick>
              </a:rPr>
              <a:t>1.5 El control de calidad en la industria.</a:t>
            </a:r>
            <a:endParaRPr lang="es-MX" b="1" u="sng" dirty="0">
              <a:solidFill>
                <a:schemeClr val="bg2"/>
              </a:solidFill>
            </a:endParaRPr>
          </a:p>
        </p:txBody>
      </p:sp>
      <p:sp>
        <p:nvSpPr>
          <p:cNvPr id="3" name="Marcador de contenido 2">
            <a:extLst>
              <a:ext uri="{FF2B5EF4-FFF2-40B4-BE49-F238E27FC236}">
                <a16:creationId xmlns:a16="http://schemas.microsoft.com/office/drawing/2014/main" id="{99E8A3A1-652A-0D0A-ECA0-9DA1A57656BD}"/>
              </a:ext>
            </a:extLst>
          </p:cNvPr>
          <p:cNvSpPr>
            <a:spLocks noGrp="1"/>
          </p:cNvSpPr>
          <p:nvPr>
            <p:ph sz="half" idx="1"/>
          </p:nvPr>
        </p:nvSpPr>
        <p:spPr/>
        <p:txBody>
          <a:bodyPr>
            <a:normAutofit/>
          </a:bodyPr>
          <a:lstStyle/>
          <a:p>
            <a:pPr marL="0" indent="0" algn="just">
              <a:buNone/>
            </a:pPr>
            <a:r>
              <a:rPr lang="es-ES" sz="2400" dirty="0"/>
              <a:t>La calidad se basa en todo lo que  produce un bien.</a:t>
            </a:r>
          </a:p>
          <a:p>
            <a:pPr marL="0" indent="0" algn="just">
              <a:buNone/>
            </a:pPr>
            <a:r>
              <a:rPr lang="es-ES" sz="2400" dirty="0"/>
              <a:t>Engloba el concepto de calidad total, refiriéndose a la calidad en el producto, servicio, procesos, actitudes, responsabilidad, etc.</a:t>
            </a:r>
          </a:p>
          <a:p>
            <a:pPr marL="0" indent="0" algn="just">
              <a:buNone/>
            </a:pPr>
            <a:r>
              <a:rPr lang="es-ES" sz="2400" dirty="0"/>
              <a:t>Existen cinco niveles fundamentales en el desarrollo de las empresas, los cuales se muestran en la tabla 1.1:</a:t>
            </a:r>
          </a:p>
          <a:p>
            <a:endParaRPr lang="es-MX" dirty="0"/>
          </a:p>
        </p:txBody>
      </p:sp>
      <p:graphicFrame>
        <p:nvGraphicFramePr>
          <p:cNvPr id="5" name="Tabla 5">
            <a:extLst>
              <a:ext uri="{FF2B5EF4-FFF2-40B4-BE49-F238E27FC236}">
                <a16:creationId xmlns:a16="http://schemas.microsoft.com/office/drawing/2014/main" id="{0CEEB4D7-DB7E-975A-45AB-60C9ECBBDA97}"/>
              </a:ext>
            </a:extLst>
          </p:cNvPr>
          <p:cNvGraphicFramePr>
            <a:graphicFrameLocks noGrp="1"/>
          </p:cNvGraphicFramePr>
          <p:nvPr>
            <p:ph sz="half" idx="2"/>
            <p:extLst>
              <p:ext uri="{D42A27DB-BD31-4B8C-83A1-F6EECF244321}">
                <p14:modId xmlns:p14="http://schemas.microsoft.com/office/powerpoint/2010/main" val="3566124750"/>
              </p:ext>
            </p:extLst>
          </p:nvPr>
        </p:nvGraphicFramePr>
        <p:xfrm>
          <a:off x="6172202" y="1825625"/>
          <a:ext cx="5197615" cy="4351336"/>
        </p:xfrm>
        <a:graphic>
          <a:graphicData uri="http://schemas.openxmlformats.org/drawingml/2006/table">
            <a:tbl>
              <a:tblPr firstRow="1" bandRow="1">
                <a:tableStyleId>{10A1B5D5-9B99-4C35-A422-299274C87663}</a:tableStyleId>
              </a:tblPr>
              <a:tblGrid>
                <a:gridCol w="1539605">
                  <a:extLst>
                    <a:ext uri="{9D8B030D-6E8A-4147-A177-3AD203B41FA5}">
                      <a16:colId xmlns:a16="http://schemas.microsoft.com/office/drawing/2014/main" val="2127867239"/>
                    </a:ext>
                  </a:extLst>
                </a:gridCol>
                <a:gridCol w="3658010">
                  <a:extLst>
                    <a:ext uri="{9D8B030D-6E8A-4147-A177-3AD203B41FA5}">
                      <a16:colId xmlns:a16="http://schemas.microsoft.com/office/drawing/2014/main" val="2607066379"/>
                    </a:ext>
                  </a:extLst>
                </a:gridCol>
              </a:tblGrid>
              <a:tr h="648913">
                <a:tc gridSpan="2">
                  <a:txBody>
                    <a:bodyPr/>
                    <a:lstStyle/>
                    <a:p>
                      <a:r>
                        <a:rPr lang="es-MX" dirty="0"/>
                        <a:t>TABLA 1.1 NIVELES FUNDAMENTALES EN EL DESARROLLO DE EMPRESAS.</a:t>
                      </a:r>
                    </a:p>
                  </a:txBody>
                  <a:tcPr/>
                </a:tc>
                <a:tc hMerge="1">
                  <a:txBody>
                    <a:bodyPr/>
                    <a:lstStyle/>
                    <a:p>
                      <a:endParaRPr lang="es-MX" dirty="0"/>
                    </a:p>
                  </a:txBody>
                  <a:tcPr/>
                </a:tc>
                <a:extLst>
                  <a:ext uri="{0D108BD9-81ED-4DB2-BD59-A6C34878D82A}">
                    <a16:rowId xmlns:a16="http://schemas.microsoft.com/office/drawing/2014/main" val="3375238821"/>
                  </a:ext>
                </a:extLst>
              </a:tr>
              <a:tr h="370808">
                <a:tc>
                  <a:txBody>
                    <a:bodyPr/>
                    <a:lstStyle/>
                    <a:p>
                      <a:pPr algn="just"/>
                      <a:r>
                        <a:rPr lang="es-MX" dirty="0"/>
                        <a:t>Nivel</a:t>
                      </a:r>
                    </a:p>
                  </a:txBody>
                  <a:tcPr/>
                </a:tc>
                <a:tc>
                  <a:txBody>
                    <a:bodyPr/>
                    <a:lstStyle/>
                    <a:p>
                      <a:pPr algn="just"/>
                      <a:r>
                        <a:rPr lang="es-MX" dirty="0"/>
                        <a:t>Definición:</a:t>
                      </a:r>
                    </a:p>
                  </a:txBody>
                  <a:tcPr/>
                </a:tc>
                <a:extLst>
                  <a:ext uri="{0D108BD9-81ED-4DB2-BD59-A6C34878D82A}">
                    <a16:rowId xmlns:a16="http://schemas.microsoft.com/office/drawing/2014/main" val="4284200255"/>
                  </a:ext>
                </a:extLst>
              </a:tr>
              <a:tr h="648913">
                <a:tc>
                  <a:txBody>
                    <a:bodyPr/>
                    <a:lstStyle/>
                    <a:p>
                      <a:pPr algn="just"/>
                      <a:r>
                        <a:rPr lang="es-MX" dirty="0"/>
                        <a:t>Liderazgo:</a:t>
                      </a:r>
                    </a:p>
                  </a:txBody>
                  <a:tcPr/>
                </a:tc>
                <a:tc>
                  <a:txBody>
                    <a:bodyPr/>
                    <a:lstStyle/>
                    <a:p>
                      <a:pPr algn="just"/>
                      <a:r>
                        <a:rPr lang="es-ES" dirty="0"/>
                        <a:t>Es el eje de los procesos y sistemas de producción.</a:t>
                      </a:r>
                    </a:p>
                  </a:txBody>
                  <a:tcPr/>
                </a:tc>
                <a:extLst>
                  <a:ext uri="{0D108BD9-81ED-4DB2-BD59-A6C34878D82A}">
                    <a16:rowId xmlns:a16="http://schemas.microsoft.com/office/drawing/2014/main" val="3191392832"/>
                  </a:ext>
                </a:extLst>
              </a:tr>
              <a:tr h="703574">
                <a:tc>
                  <a:txBody>
                    <a:bodyPr/>
                    <a:lstStyle/>
                    <a:p>
                      <a:pPr algn="just"/>
                      <a:r>
                        <a:rPr lang="es-MX" dirty="0"/>
                        <a:t>Cultura: </a:t>
                      </a:r>
                    </a:p>
                  </a:txBody>
                  <a:tcPr/>
                </a:tc>
                <a:tc>
                  <a:txBody>
                    <a:bodyPr/>
                    <a:lstStyle/>
                    <a:p>
                      <a:pPr algn="just"/>
                      <a:r>
                        <a:rPr lang="es-ES" dirty="0"/>
                        <a:t>Es el valor de calidad en la organización</a:t>
                      </a:r>
                    </a:p>
                  </a:txBody>
                  <a:tcPr/>
                </a:tc>
                <a:extLst>
                  <a:ext uri="{0D108BD9-81ED-4DB2-BD59-A6C34878D82A}">
                    <a16:rowId xmlns:a16="http://schemas.microsoft.com/office/drawing/2014/main" val="2622474221"/>
                  </a:ext>
                </a:extLst>
              </a:tr>
              <a:tr h="648913">
                <a:tc>
                  <a:txBody>
                    <a:bodyPr/>
                    <a:lstStyle/>
                    <a:p>
                      <a:pPr algn="just"/>
                      <a:r>
                        <a:rPr lang="es-MX" dirty="0"/>
                        <a:t>Proceso:</a:t>
                      </a:r>
                    </a:p>
                  </a:txBody>
                  <a:tcPr/>
                </a:tc>
                <a:tc>
                  <a:txBody>
                    <a:bodyPr/>
                    <a:lstStyle/>
                    <a:p>
                      <a:pPr algn="just"/>
                      <a:r>
                        <a:rPr lang="es-ES" dirty="0"/>
                        <a:t>Interpreta la actividad en el sistema.</a:t>
                      </a:r>
                    </a:p>
                  </a:txBody>
                  <a:tcPr/>
                </a:tc>
                <a:extLst>
                  <a:ext uri="{0D108BD9-81ED-4DB2-BD59-A6C34878D82A}">
                    <a16:rowId xmlns:a16="http://schemas.microsoft.com/office/drawing/2014/main" val="1703854535"/>
                  </a:ext>
                </a:extLst>
              </a:tr>
              <a:tr h="681302">
                <a:tc>
                  <a:txBody>
                    <a:bodyPr/>
                    <a:lstStyle/>
                    <a:p>
                      <a:pPr algn="just"/>
                      <a:r>
                        <a:rPr lang="es-MX" dirty="0"/>
                        <a:t>Sistema:</a:t>
                      </a:r>
                    </a:p>
                  </a:txBody>
                  <a:tcPr/>
                </a:tc>
                <a:tc>
                  <a:txBody>
                    <a:bodyPr/>
                    <a:lstStyle/>
                    <a:p>
                      <a:pPr algn="just"/>
                      <a:r>
                        <a:rPr lang="es-ES" dirty="0"/>
                        <a:t>Conjunto de procesos empleados para la producción de un bien.</a:t>
                      </a:r>
                    </a:p>
                  </a:txBody>
                  <a:tcPr/>
                </a:tc>
                <a:extLst>
                  <a:ext uri="{0D108BD9-81ED-4DB2-BD59-A6C34878D82A}">
                    <a16:rowId xmlns:a16="http://schemas.microsoft.com/office/drawing/2014/main" val="2009262074"/>
                  </a:ext>
                </a:extLst>
              </a:tr>
              <a:tr h="648913">
                <a:tc>
                  <a:txBody>
                    <a:bodyPr/>
                    <a:lstStyle/>
                    <a:p>
                      <a:pPr algn="just"/>
                      <a:r>
                        <a:rPr lang="es-MX" dirty="0"/>
                        <a:t>Instrumento: </a:t>
                      </a:r>
                    </a:p>
                  </a:txBody>
                  <a:tcPr/>
                </a:tc>
                <a:tc>
                  <a:txBody>
                    <a:bodyPr/>
                    <a:lstStyle/>
                    <a:p>
                      <a:pPr algn="just"/>
                      <a:r>
                        <a:rPr lang="es-ES" dirty="0"/>
                        <a:t>Aquel que genera o mide la calidad.</a:t>
                      </a:r>
                    </a:p>
                  </a:txBody>
                  <a:tcPr/>
                </a:tc>
                <a:extLst>
                  <a:ext uri="{0D108BD9-81ED-4DB2-BD59-A6C34878D82A}">
                    <a16:rowId xmlns:a16="http://schemas.microsoft.com/office/drawing/2014/main" val="1789496025"/>
                  </a:ext>
                </a:extLst>
              </a:tr>
            </a:tbl>
          </a:graphicData>
        </a:graphic>
      </p:graphicFrame>
      <p:sp>
        <p:nvSpPr>
          <p:cNvPr id="6" name="Marcador de pie de página 5">
            <a:extLst>
              <a:ext uri="{FF2B5EF4-FFF2-40B4-BE49-F238E27FC236}">
                <a16:creationId xmlns:a16="http://schemas.microsoft.com/office/drawing/2014/main" id="{28324C78-53C5-20F8-49CC-24CEDC2DFABA}"/>
              </a:ext>
            </a:extLst>
          </p:cNvPr>
          <p:cNvSpPr>
            <a:spLocks noGrp="1"/>
          </p:cNvSpPr>
          <p:nvPr>
            <p:ph type="ftr" sz="quarter" idx="11"/>
          </p:nvPr>
        </p:nvSpPr>
        <p:spPr/>
        <p:txBody>
          <a:bodyPr/>
          <a:lstStyle/>
          <a:p>
            <a:r>
              <a:rPr lang="es-MX" sz="1400" b="1" dirty="0">
                <a:solidFill>
                  <a:schemeClr val="tx1"/>
                </a:solidFill>
              </a:rPr>
              <a:t>EQUIPO- BLUE</a:t>
            </a:r>
          </a:p>
        </p:txBody>
      </p:sp>
      <p:sp>
        <p:nvSpPr>
          <p:cNvPr id="7" name="Marcador de número de diapositiva 6">
            <a:extLst>
              <a:ext uri="{FF2B5EF4-FFF2-40B4-BE49-F238E27FC236}">
                <a16:creationId xmlns:a16="http://schemas.microsoft.com/office/drawing/2014/main" id="{BEE7A4AC-2B73-265F-93BF-DDF224B1D4C8}"/>
              </a:ext>
            </a:extLst>
          </p:cNvPr>
          <p:cNvSpPr>
            <a:spLocks noGrp="1"/>
          </p:cNvSpPr>
          <p:nvPr>
            <p:ph type="sldNum" sz="quarter" idx="12"/>
          </p:nvPr>
        </p:nvSpPr>
        <p:spPr/>
        <p:txBody>
          <a:bodyPr/>
          <a:lstStyle/>
          <a:p>
            <a:fld id="{A94A9745-AEF9-4308-B92F-CA2AD921C0FD}" type="slidenum">
              <a:rPr lang="es-MX" sz="1400" b="1" smtClean="0">
                <a:solidFill>
                  <a:schemeClr val="tx1"/>
                </a:solidFill>
              </a:rPr>
              <a:t>10</a:t>
            </a:fld>
            <a:endParaRPr lang="es-MX" b="1" dirty="0">
              <a:solidFill>
                <a:schemeClr val="tx1"/>
              </a:solidFill>
            </a:endParaRPr>
          </a:p>
        </p:txBody>
      </p:sp>
    </p:spTree>
    <p:extLst>
      <p:ext uri="{BB962C8B-B14F-4D97-AF65-F5344CB8AC3E}">
        <p14:creationId xmlns:p14="http://schemas.microsoft.com/office/powerpoint/2010/main" val="17590178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1C86B3-0CBA-98EE-E027-E9A04E26B9B5}"/>
              </a:ext>
            </a:extLst>
          </p:cNvPr>
          <p:cNvSpPr>
            <a:spLocks noGrp="1"/>
          </p:cNvSpPr>
          <p:nvPr>
            <p:ph type="title"/>
          </p:nvPr>
        </p:nvSpPr>
        <p:spPr/>
        <p:txBody>
          <a:bodyPr/>
          <a:lstStyle/>
          <a:p>
            <a:pPr algn="just"/>
            <a:r>
              <a:rPr lang="es-ES" b="1" dirty="0">
                <a:solidFill>
                  <a:schemeClr val="bg2"/>
                </a:solidFill>
                <a:hlinkClick r:id="rId2" action="ppaction://hlinksldjump">
                  <a:extLst>
                    <a:ext uri="{A12FA001-AC4F-418D-AE19-62706E023703}">
                      <ahyp:hlinkClr xmlns:ahyp="http://schemas.microsoft.com/office/drawing/2018/hyperlinkcolor" val="tx"/>
                    </a:ext>
                  </a:extLst>
                </a:hlinkClick>
              </a:rPr>
              <a:t>1.6 Elementos de un sistema de gestión de calidad.</a:t>
            </a:r>
            <a:endParaRPr lang="es-MX" b="1" dirty="0">
              <a:solidFill>
                <a:schemeClr val="bg2"/>
              </a:solidFill>
            </a:endParaRPr>
          </a:p>
        </p:txBody>
      </p:sp>
      <p:pic>
        <p:nvPicPr>
          <p:cNvPr id="5" name="Marcador de contenido 4">
            <a:extLst>
              <a:ext uri="{FF2B5EF4-FFF2-40B4-BE49-F238E27FC236}">
                <a16:creationId xmlns:a16="http://schemas.microsoft.com/office/drawing/2014/main" id="{F306AC2F-0171-D645-ABAA-8A55C374C73B}"/>
              </a:ext>
            </a:extLst>
          </p:cNvPr>
          <p:cNvPicPr>
            <a:picLocks noGrp="1" noChangeAspect="1"/>
          </p:cNvPicPr>
          <p:nvPr>
            <p:ph idx="1"/>
          </p:nvPr>
        </p:nvPicPr>
        <p:blipFill>
          <a:blip r:embed="rId3"/>
          <a:stretch>
            <a:fillRect/>
          </a:stretch>
        </p:blipFill>
        <p:spPr>
          <a:xfrm>
            <a:off x="5183188" y="1178970"/>
            <a:ext cx="6172200" cy="44905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Marcador de texto 3">
            <a:extLst>
              <a:ext uri="{FF2B5EF4-FFF2-40B4-BE49-F238E27FC236}">
                <a16:creationId xmlns:a16="http://schemas.microsoft.com/office/drawing/2014/main" id="{7B7F82A2-E227-15AD-00B3-8981DB7D7D3D}"/>
              </a:ext>
            </a:extLst>
          </p:cNvPr>
          <p:cNvSpPr>
            <a:spLocks noGrp="1"/>
          </p:cNvSpPr>
          <p:nvPr>
            <p:ph type="body" sz="half" idx="2"/>
          </p:nvPr>
        </p:nvSpPr>
        <p:spPr>
          <a:xfrm>
            <a:off x="370114" y="2253343"/>
            <a:ext cx="4456529" cy="3811588"/>
          </a:xfrm>
        </p:spPr>
        <p:txBody>
          <a:bodyPr>
            <a:normAutofit/>
          </a:bodyPr>
          <a:lstStyle/>
          <a:p>
            <a:pPr algn="just"/>
            <a:r>
              <a:rPr lang="es-ES" sz="2400" dirty="0">
                <a:latin typeface="Daytona" panose="020B0604030500040204" pitchFamily="34" charset="0"/>
              </a:rPr>
              <a:t>Los sistemas de calidad deben adaptarse a las necesidades de los clientes, es por eso por lo que deben identificarse los elementos para la correcta implementación del sistema. Estos son los que se ven a continuación en la figura 1.2:</a:t>
            </a:r>
          </a:p>
          <a:p>
            <a:endParaRPr lang="es-MX" dirty="0"/>
          </a:p>
        </p:txBody>
      </p:sp>
      <p:sp>
        <p:nvSpPr>
          <p:cNvPr id="6" name="Marcador de pie de página 5">
            <a:extLst>
              <a:ext uri="{FF2B5EF4-FFF2-40B4-BE49-F238E27FC236}">
                <a16:creationId xmlns:a16="http://schemas.microsoft.com/office/drawing/2014/main" id="{04F78A1C-F1C9-2464-7178-EB260083D1BD}"/>
              </a:ext>
            </a:extLst>
          </p:cNvPr>
          <p:cNvSpPr>
            <a:spLocks noGrp="1"/>
          </p:cNvSpPr>
          <p:nvPr>
            <p:ph type="ftr" sz="quarter" idx="11"/>
          </p:nvPr>
        </p:nvSpPr>
        <p:spPr/>
        <p:txBody>
          <a:bodyPr/>
          <a:lstStyle/>
          <a:p>
            <a:r>
              <a:rPr lang="es-MX" sz="1400" b="1" dirty="0">
                <a:solidFill>
                  <a:schemeClr val="tx1"/>
                </a:solidFill>
              </a:rPr>
              <a:t>EQUIPO- BLUE</a:t>
            </a:r>
          </a:p>
        </p:txBody>
      </p:sp>
      <p:sp>
        <p:nvSpPr>
          <p:cNvPr id="7" name="Marcador de número de diapositiva 6">
            <a:extLst>
              <a:ext uri="{FF2B5EF4-FFF2-40B4-BE49-F238E27FC236}">
                <a16:creationId xmlns:a16="http://schemas.microsoft.com/office/drawing/2014/main" id="{5321D1A7-484C-9FCD-D6E8-C867D4842B5B}"/>
              </a:ext>
            </a:extLst>
          </p:cNvPr>
          <p:cNvSpPr>
            <a:spLocks noGrp="1"/>
          </p:cNvSpPr>
          <p:nvPr>
            <p:ph type="sldNum" sz="quarter" idx="12"/>
          </p:nvPr>
        </p:nvSpPr>
        <p:spPr/>
        <p:txBody>
          <a:bodyPr/>
          <a:lstStyle/>
          <a:p>
            <a:fld id="{A94A9745-AEF9-4308-B92F-CA2AD921C0FD}" type="slidenum">
              <a:rPr lang="es-MX" sz="1400" b="1" smtClean="0">
                <a:solidFill>
                  <a:schemeClr val="tx1"/>
                </a:solidFill>
              </a:rPr>
              <a:t>11</a:t>
            </a:fld>
            <a:endParaRPr lang="es-MX" sz="1400" b="1" dirty="0">
              <a:solidFill>
                <a:schemeClr val="tx1"/>
              </a:solidFill>
            </a:endParaRPr>
          </a:p>
        </p:txBody>
      </p:sp>
      <p:sp>
        <p:nvSpPr>
          <p:cNvPr id="9" name="CuadroTexto 8">
            <a:extLst>
              <a:ext uri="{FF2B5EF4-FFF2-40B4-BE49-F238E27FC236}">
                <a16:creationId xmlns:a16="http://schemas.microsoft.com/office/drawing/2014/main" id="{08541937-1598-DF84-1F3B-88228F83E49C}"/>
              </a:ext>
            </a:extLst>
          </p:cNvPr>
          <p:cNvSpPr txBox="1"/>
          <p:nvPr/>
        </p:nvSpPr>
        <p:spPr>
          <a:xfrm>
            <a:off x="5090902" y="5043430"/>
            <a:ext cx="6356771" cy="646331"/>
          </a:xfrm>
          <a:prstGeom prst="rect">
            <a:avLst/>
          </a:prstGeom>
          <a:noFill/>
        </p:spPr>
        <p:txBody>
          <a:bodyPr wrap="square" rtlCol="0">
            <a:spAutoFit/>
          </a:bodyPr>
          <a:lstStyle/>
          <a:p>
            <a:pPr algn="ctr"/>
            <a:r>
              <a:rPr lang="es-MX" b="1" i="1" dirty="0">
                <a:solidFill>
                  <a:schemeClr val="tx1">
                    <a:lumMod val="95000"/>
                    <a:lumOff val="5000"/>
                  </a:schemeClr>
                </a:solidFill>
              </a:rPr>
              <a:t>Figura: 1.2 Elementos de un sistema de gestión de calidad.</a:t>
            </a:r>
          </a:p>
        </p:txBody>
      </p:sp>
    </p:spTree>
    <p:extLst>
      <p:ext uri="{BB962C8B-B14F-4D97-AF65-F5344CB8AC3E}">
        <p14:creationId xmlns:p14="http://schemas.microsoft.com/office/powerpoint/2010/main" val="31881451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1000"/>
                                        <p:tgtEl>
                                          <p:spTgt spid="4">
                                            <p:txEl>
                                              <p:pRg st="0" end="0"/>
                                            </p:txEl>
                                          </p:spTgt>
                                        </p:tgtEl>
                                      </p:cBhvr>
                                    </p:animEffect>
                                    <p:anim calcmode="lin" valueType="num">
                                      <p:cBhvr>
                                        <p:cTn id="1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500" fill="hold"/>
                                        <p:tgtEl>
                                          <p:spTgt spid="9"/>
                                        </p:tgtEl>
                                        <p:attrNameLst>
                                          <p:attrName>ppt_x</p:attrName>
                                        </p:attrNameLst>
                                      </p:cBhvr>
                                      <p:tavLst>
                                        <p:tav tm="0">
                                          <p:val>
                                            <p:strVal val="#ppt_x"/>
                                          </p:val>
                                        </p:tav>
                                        <p:tav tm="100000">
                                          <p:val>
                                            <p:strVal val="#ppt_x"/>
                                          </p:val>
                                        </p:tav>
                                      </p:tavLst>
                                    </p:anim>
                                    <p:anim calcmode="lin" valueType="num">
                                      <p:cBhvr additive="base">
                                        <p:cTn id="29"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9E0B09-D165-7AF7-DED9-55787E921531}"/>
              </a:ext>
            </a:extLst>
          </p:cNvPr>
          <p:cNvSpPr>
            <a:spLocks noGrp="1"/>
          </p:cNvSpPr>
          <p:nvPr>
            <p:ph type="title"/>
          </p:nvPr>
        </p:nvSpPr>
        <p:spPr>
          <a:xfrm>
            <a:off x="550420" y="272256"/>
            <a:ext cx="10515600" cy="1325563"/>
          </a:xfrm>
        </p:spPr>
        <p:txBody>
          <a:bodyPr/>
          <a:lstStyle/>
          <a:p>
            <a:r>
              <a:rPr lang="es-MX" b="1" dirty="0">
                <a:hlinkClick r:id="rId2" action="ppaction://hlinksldjump">
                  <a:extLst>
                    <a:ext uri="{A12FA001-AC4F-418D-AE19-62706E023703}">
                      <ahyp:hlinkClr xmlns:ahyp="http://schemas.microsoft.com/office/drawing/2018/hyperlinkcolor" val="tx"/>
                    </a:ext>
                  </a:extLst>
                </a:hlinkClick>
              </a:rPr>
              <a:t>1.7 ¿Qué beneficios atraen los sistemas de gestión de calidad?</a:t>
            </a:r>
            <a:endParaRPr lang="es-MX" b="1" dirty="0"/>
          </a:p>
        </p:txBody>
      </p:sp>
      <p:sp>
        <p:nvSpPr>
          <p:cNvPr id="3" name="Marcador de texto 2">
            <a:extLst>
              <a:ext uri="{FF2B5EF4-FFF2-40B4-BE49-F238E27FC236}">
                <a16:creationId xmlns:a16="http://schemas.microsoft.com/office/drawing/2014/main" id="{F640E6E9-45BD-E453-F968-C7FDB9A2EDFC}"/>
              </a:ext>
            </a:extLst>
          </p:cNvPr>
          <p:cNvSpPr>
            <a:spLocks noGrp="1"/>
          </p:cNvSpPr>
          <p:nvPr>
            <p:ph type="body" idx="1"/>
          </p:nvPr>
        </p:nvSpPr>
        <p:spPr/>
        <p:txBody>
          <a:bodyPr/>
          <a:lstStyle/>
          <a:p>
            <a:r>
              <a:rPr lang="es-MX" dirty="0"/>
              <a:t>Beneficios:</a:t>
            </a:r>
          </a:p>
        </p:txBody>
      </p:sp>
      <p:sp>
        <p:nvSpPr>
          <p:cNvPr id="4" name="Marcador de contenido 3">
            <a:extLst>
              <a:ext uri="{FF2B5EF4-FFF2-40B4-BE49-F238E27FC236}">
                <a16:creationId xmlns:a16="http://schemas.microsoft.com/office/drawing/2014/main" id="{2FF5EADD-9E9F-4C3A-D673-9F46A57E7FBC}"/>
              </a:ext>
            </a:extLst>
          </p:cNvPr>
          <p:cNvSpPr>
            <a:spLocks noGrp="1"/>
          </p:cNvSpPr>
          <p:nvPr>
            <p:ph sz="half" idx="2"/>
          </p:nvPr>
        </p:nvSpPr>
        <p:spPr>
          <a:xfrm>
            <a:off x="839788" y="2505075"/>
            <a:ext cx="5157787" cy="2483614"/>
          </a:xfrm>
          <a:solidFill>
            <a:schemeClr val="accent6">
              <a:lumMod val="20000"/>
              <a:lumOff val="80000"/>
            </a:schemeClr>
          </a:solidFill>
          <a:ln>
            <a:solidFill>
              <a:schemeClr val="accent6"/>
            </a:solidFill>
          </a:ln>
        </p:spPr>
        <p:txBody>
          <a:bodyPr>
            <a:normAutofit lnSpcReduction="10000"/>
          </a:bodyPr>
          <a:lstStyle/>
          <a:p>
            <a:pPr algn="just"/>
            <a:r>
              <a:rPr lang="es-MX" sz="2400" dirty="0">
                <a:latin typeface="Daytona" panose="020B0604030500040204" pitchFamily="34" charset="0"/>
              </a:rPr>
              <a:t>Confianza en los clientes que fortalece la relación cliente-empresa y que genera un beneficio mutuo, dar y recibir.</a:t>
            </a:r>
          </a:p>
          <a:p>
            <a:pPr algn="just"/>
            <a:r>
              <a:rPr lang="es-MX" sz="2400" dirty="0">
                <a:latin typeface="Daytona" panose="020B0604030500040204" pitchFamily="34" charset="0"/>
              </a:rPr>
              <a:t>Garantía en las reglamentaciones y mejor crecimiento.</a:t>
            </a:r>
          </a:p>
        </p:txBody>
      </p:sp>
      <p:sp>
        <p:nvSpPr>
          <p:cNvPr id="5" name="Marcador de texto 4">
            <a:extLst>
              <a:ext uri="{FF2B5EF4-FFF2-40B4-BE49-F238E27FC236}">
                <a16:creationId xmlns:a16="http://schemas.microsoft.com/office/drawing/2014/main" id="{0AF73991-0DFF-3195-7D8A-577187A03351}"/>
              </a:ext>
            </a:extLst>
          </p:cNvPr>
          <p:cNvSpPr>
            <a:spLocks noGrp="1"/>
          </p:cNvSpPr>
          <p:nvPr>
            <p:ph type="body" sz="quarter" idx="3"/>
          </p:nvPr>
        </p:nvSpPr>
        <p:spPr/>
        <p:txBody>
          <a:bodyPr/>
          <a:lstStyle/>
          <a:p>
            <a:r>
              <a:rPr lang="es-MX" dirty="0"/>
              <a:t>Ventajas:</a:t>
            </a:r>
          </a:p>
        </p:txBody>
      </p:sp>
      <p:graphicFrame>
        <p:nvGraphicFramePr>
          <p:cNvPr id="9" name="Tabla 9">
            <a:extLst>
              <a:ext uri="{FF2B5EF4-FFF2-40B4-BE49-F238E27FC236}">
                <a16:creationId xmlns:a16="http://schemas.microsoft.com/office/drawing/2014/main" id="{1B126105-64E2-8D80-C0A0-496EA2D0F31A}"/>
              </a:ext>
            </a:extLst>
          </p:cNvPr>
          <p:cNvGraphicFramePr>
            <a:graphicFrameLocks noGrp="1"/>
          </p:cNvGraphicFramePr>
          <p:nvPr>
            <p:ph sz="quarter" idx="4"/>
            <p:extLst>
              <p:ext uri="{D42A27DB-BD31-4B8C-83A1-F6EECF244321}">
                <p14:modId xmlns:p14="http://schemas.microsoft.com/office/powerpoint/2010/main" val="969145315"/>
              </p:ext>
            </p:extLst>
          </p:nvPr>
        </p:nvGraphicFramePr>
        <p:xfrm>
          <a:off x="6194427" y="2671762"/>
          <a:ext cx="5183188" cy="2011680"/>
        </p:xfrm>
        <a:graphic>
          <a:graphicData uri="http://schemas.openxmlformats.org/drawingml/2006/table">
            <a:tbl>
              <a:tblPr firstRow="1" bandRow="1">
                <a:tableStyleId>{16D9F66E-5EB9-4882-86FB-DCBF35E3C3E4}</a:tableStyleId>
              </a:tblPr>
              <a:tblGrid>
                <a:gridCol w="5183188">
                  <a:extLst>
                    <a:ext uri="{9D8B030D-6E8A-4147-A177-3AD203B41FA5}">
                      <a16:colId xmlns:a16="http://schemas.microsoft.com/office/drawing/2014/main" val="3797477673"/>
                    </a:ext>
                  </a:extLst>
                </a:gridCol>
              </a:tblGrid>
              <a:tr h="370840">
                <a:tc>
                  <a:txBody>
                    <a:bodyPr/>
                    <a:lstStyle/>
                    <a:p>
                      <a:pPr marL="342900" indent="-342900" algn="just">
                        <a:buFont typeface="Arial" panose="020B0604020202020204" pitchFamily="34" charset="0"/>
                        <a:buChar char="•"/>
                      </a:pPr>
                      <a:r>
                        <a:rPr lang="es-MX" b="0" dirty="0">
                          <a:latin typeface="Daytona" panose="020B0604030500040204" pitchFamily="34" charset="0"/>
                        </a:rPr>
                        <a:t>Mejora continua.</a:t>
                      </a:r>
                    </a:p>
                    <a:p>
                      <a:pPr marL="342900" indent="-342900" algn="just">
                        <a:buFont typeface="Arial" panose="020B0604020202020204" pitchFamily="34" charset="0"/>
                        <a:buChar char="•"/>
                      </a:pPr>
                      <a:r>
                        <a:rPr lang="es-MX" b="0" dirty="0">
                          <a:latin typeface="Daytona" panose="020B0604030500040204" pitchFamily="34" charset="0"/>
                        </a:rPr>
                        <a:t>Reducción de residuos.</a:t>
                      </a:r>
                    </a:p>
                    <a:p>
                      <a:pPr marL="342900" indent="-342900" algn="just">
                        <a:buFont typeface="Arial" panose="020B0604020202020204" pitchFamily="34" charset="0"/>
                        <a:buChar char="•"/>
                      </a:pPr>
                      <a:r>
                        <a:rPr lang="es-MX" b="0" dirty="0">
                          <a:latin typeface="Daytona" panose="020B0604030500040204" pitchFamily="34" charset="0"/>
                        </a:rPr>
                        <a:t>Reducción de costos en procesos de producción.</a:t>
                      </a:r>
                    </a:p>
                    <a:p>
                      <a:pPr marL="342900" indent="-342900" algn="just">
                        <a:buFont typeface="Arial" panose="020B0604020202020204" pitchFamily="34" charset="0"/>
                        <a:buChar char="•"/>
                      </a:pPr>
                      <a:r>
                        <a:rPr lang="es-MX" b="0" dirty="0">
                          <a:latin typeface="Daytona" panose="020B0604030500040204" pitchFamily="34" charset="0"/>
                        </a:rPr>
                        <a:t>Mejor control en los procesos.</a:t>
                      </a:r>
                    </a:p>
                    <a:p>
                      <a:pPr marL="342900" indent="-342900" algn="just">
                        <a:buFont typeface="Arial" panose="020B0604020202020204" pitchFamily="34" charset="0"/>
                        <a:buChar char="•"/>
                      </a:pPr>
                      <a:r>
                        <a:rPr lang="es-MX" b="0" dirty="0">
                          <a:latin typeface="Daytona" panose="020B0604030500040204" pitchFamily="34" charset="0"/>
                        </a:rPr>
                        <a:t>Previsión de posibles errores.</a:t>
                      </a:r>
                    </a:p>
                    <a:p>
                      <a:pPr marL="342900" indent="-342900" algn="just">
                        <a:buFont typeface="Arial" panose="020B0604020202020204" pitchFamily="34" charset="0"/>
                        <a:buChar char="•"/>
                      </a:pPr>
                      <a:r>
                        <a:rPr lang="es-MX" b="0" dirty="0">
                          <a:latin typeface="Daytona" panose="020B0604030500040204" pitchFamily="34" charset="0"/>
                        </a:rPr>
                        <a:t>Mayor facilidad de oportunidades.</a:t>
                      </a:r>
                    </a:p>
                  </a:txBody>
                  <a:tcPr/>
                </a:tc>
                <a:extLst>
                  <a:ext uri="{0D108BD9-81ED-4DB2-BD59-A6C34878D82A}">
                    <a16:rowId xmlns:a16="http://schemas.microsoft.com/office/drawing/2014/main" val="3160530607"/>
                  </a:ext>
                </a:extLst>
              </a:tr>
            </a:tbl>
          </a:graphicData>
        </a:graphic>
      </p:graphicFrame>
      <p:sp>
        <p:nvSpPr>
          <p:cNvPr id="7" name="Marcador de pie de página 6">
            <a:extLst>
              <a:ext uri="{FF2B5EF4-FFF2-40B4-BE49-F238E27FC236}">
                <a16:creationId xmlns:a16="http://schemas.microsoft.com/office/drawing/2014/main" id="{DA408857-D881-F099-6A56-F5C6790FF922}"/>
              </a:ext>
            </a:extLst>
          </p:cNvPr>
          <p:cNvSpPr>
            <a:spLocks noGrp="1"/>
          </p:cNvSpPr>
          <p:nvPr>
            <p:ph type="ftr" sz="quarter" idx="11"/>
          </p:nvPr>
        </p:nvSpPr>
        <p:spPr/>
        <p:txBody>
          <a:bodyPr/>
          <a:lstStyle/>
          <a:p>
            <a:r>
              <a:rPr lang="es-MX" sz="1400" b="1" dirty="0"/>
              <a:t>EQUIPO- BLUE</a:t>
            </a:r>
          </a:p>
        </p:txBody>
      </p:sp>
      <p:sp>
        <p:nvSpPr>
          <p:cNvPr id="8" name="Marcador de número de diapositiva 7">
            <a:extLst>
              <a:ext uri="{FF2B5EF4-FFF2-40B4-BE49-F238E27FC236}">
                <a16:creationId xmlns:a16="http://schemas.microsoft.com/office/drawing/2014/main" id="{54B98FC8-DDBA-6BEE-B48C-A02287C75C88}"/>
              </a:ext>
            </a:extLst>
          </p:cNvPr>
          <p:cNvSpPr>
            <a:spLocks noGrp="1"/>
          </p:cNvSpPr>
          <p:nvPr>
            <p:ph type="sldNum" sz="quarter" idx="12"/>
          </p:nvPr>
        </p:nvSpPr>
        <p:spPr/>
        <p:txBody>
          <a:bodyPr/>
          <a:lstStyle/>
          <a:p>
            <a:fld id="{A94A9745-AEF9-4308-B92F-CA2AD921C0FD}" type="slidenum">
              <a:rPr lang="es-MX" sz="1400" b="1" smtClean="0"/>
              <a:t>12</a:t>
            </a:fld>
            <a:endParaRPr lang="es-MX" sz="1400" b="1" dirty="0"/>
          </a:p>
        </p:txBody>
      </p:sp>
    </p:spTree>
    <p:extLst>
      <p:ext uri="{BB962C8B-B14F-4D97-AF65-F5344CB8AC3E}">
        <p14:creationId xmlns:p14="http://schemas.microsoft.com/office/powerpoint/2010/main" val="21778210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5">
                                            <p:txEl>
                                              <p:pRg st="0" end="0"/>
                                            </p:txEl>
                                          </p:spTgt>
                                        </p:tgtEl>
                                        <p:attrNameLst>
                                          <p:attrName>style.visibility</p:attrName>
                                        </p:attrNameLst>
                                      </p:cBhvr>
                                      <p:to>
                                        <p:strVal val="visible"/>
                                      </p:to>
                                    </p:set>
                                    <p:animEffect transition="in" filter="fade">
                                      <p:cBhvr>
                                        <p:cTn id="33" dur="1000"/>
                                        <p:tgtEl>
                                          <p:spTgt spid="5">
                                            <p:txEl>
                                              <p:pRg st="0" end="0"/>
                                            </p:txEl>
                                          </p:spTgt>
                                        </p:tgtEl>
                                      </p:cBhvr>
                                    </p:animEffect>
                                    <p:anim calcmode="lin" valueType="num">
                                      <p:cBhvr>
                                        <p:cTn id="34"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35"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animBg="1"/>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B6E58C-F63E-6090-4232-55D01F7F9CDE}"/>
              </a:ext>
            </a:extLst>
          </p:cNvPr>
          <p:cNvSpPr>
            <a:spLocks noGrp="1"/>
          </p:cNvSpPr>
          <p:nvPr>
            <p:ph type="title"/>
          </p:nvPr>
        </p:nvSpPr>
        <p:spPr>
          <a:xfrm>
            <a:off x="370113" y="361724"/>
            <a:ext cx="3932237" cy="1600200"/>
          </a:xfrm>
        </p:spPr>
        <p:txBody>
          <a:bodyPr/>
          <a:lstStyle/>
          <a:p>
            <a:r>
              <a:rPr lang="es-ES" b="1" dirty="0">
                <a:solidFill>
                  <a:schemeClr val="accent3">
                    <a:lumMod val="20000"/>
                    <a:lumOff val="80000"/>
                  </a:schemeClr>
                </a:solidFill>
              </a:rPr>
              <a:t>1.8 La importancia de la comunicación con los clientes.</a:t>
            </a:r>
            <a:endParaRPr lang="es-MX" b="1" dirty="0">
              <a:solidFill>
                <a:schemeClr val="accent3">
                  <a:lumMod val="20000"/>
                  <a:lumOff val="80000"/>
                </a:schemeClr>
              </a:solidFill>
            </a:endParaRPr>
          </a:p>
        </p:txBody>
      </p:sp>
      <p:pic>
        <p:nvPicPr>
          <p:cNvPr id="5" name="Marcador de contenido 4">
            <a:extLst>
              <a:ext uri="{FF2B5EF4-FFF2-40B4-BE49-F238E27FC236}">
                <a16:creationId xmlns:a16="http://schemas.microsoft.com/office/drawing/2014/main" id="{51961749-0BEF-0A34-139D-963F96DF8886}"/>
              </a:ext>
            </a:extLst>
          </p:cNvPr>
          <p:cNvPicPr>
            <a:picLocks noGrp="1" noChangeAspect="1"/>
          </p:cNvPicPr>
          <p:nvPr>
            <p:ph idx="1"/>
          </p:nvPr>
        </p:nvPicPr>
        <p:blipFill>
          <a:blip r:embed="rId2"/>
          <a:stretch>
            <a:fillRect/>
          </a:stretch>
        </p:blipFill>
        <p:spPr>
          <a:xfrm>
            <a:off x="5431354" y="1750740"/>
            <a:ext cx="5675868" cy="3346994"/>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4" name="Marcador de texto 3">
            <a:extLst>
              <a:ext uri="{FF2B5EF4-FFF2-40B4-BE49-F238E27FC236}">
                <a16:creationId xmlns:a16="http://schemas.microsoft.com/office/drawing/2014/main" id="{280F8C83-0C92-8BF1-ABA3-DEBB3F70F10F}"/>
              </a:ext>
            </a:extLst>
          </p:cNvPr>
          <p:cNvSpPr>
            <a:spLocks noGrp="1"/>
          </p:cNvSpPr>
          <p:nvPr>
            <p:ph type="body" sz="half" idx="2"/>
          </p:nvPr>
        </p:nvSpPr>
        <p:spPr>
          <a:xfrm>
            <a:off x="370114" y="2253343"/>
            <a:ext cx="4502828" cy="3811588"/>
          </a:xfrm>
        </p:spPr>
        <p:txBody>
          <a:bodyPr/>
          <a:lstStyle/>
          <a:p>
            <a:pPr algn="just"/>
            <a:r>
              <a:rPr lang="es-ES" sz="2400" dirty="0">
                <a:latin typeface="Daytona" panose="020B0604030500040204" pitchFamily="34" charset="0"/>
              </a:rPr>
              <a:t>La comunicación cliente-empresa toma gran importancia, debido a que de ella se deriva la retroalimentación para la implementación de mejoras, al reconocer lo que el cliente comenta acerca del producto que se le ofrece.</a:t>
            </a:r>
          </a:p>
          <a:p>
            <a:endParaRPr lang="es-MX" dirty="0"/>
          </a:p>
        </p:txBody>
      </p:sp>
      <p:sp>
        <p:nvSpPr>
          <p:cNvPr id="6" name="Marcador de pie de página 5">
            <a:extLst>
              <a:ext uri="{FF2B5EF4-FFF2-40B4-BE49-F238E27FC236}">
                <a16:creationId xmlns:a16="http://schemas.microsoft.com/office/drawing/2014/main" id="{04E343FA-B7B4-E1E5-35BF-42BA7A191157}"/>
              </a:ext>
            </a:extLst>
          </p:cNvPr>
          <p:cNvSpPr>
            <a:spLocks noGrp="1"/>
          </p:cNvSpPr>
          <p:nvPr>
            <p:ph type="ftr" sz="quarter" idx="11"/>
          </p:nvPr>
        </p:nvSpPr>
        <p:spPr/>
        <p:txBody>
          <a:bodyPr/>
          <a:lstStyle/>
          <a:p>
            <a:r>
              <a:rPr lang="es-MX" sz="1400" b="1" dirty="0">
                <a:solidFill>
                  <a:schemeClr val="tx1"/>
                </a:solidFill>
              </a:rPr>
              <a:t>EQUIPO- BLUE</a:t>
            </a:r>
          </a:p>
        </p:txBody>
      </p:sp>
      <p:sp>
        <p:nvSpPr>
          <p:cNvPr id="7" name="Marcador de número de diapositiva 6">
            <a:extLst>
              <a:ext uri="{FF2B5EF4-FFF2-40B4-BE49-F238E27FC236}">
                <a16:creationId xmlns:a16="http://schemas.microsoft.com/office/drawing/2014/main" id="{D7332D2E-161D-4B71-A79D-7D6A118EB128}"/>
              </a:ext>
            </a:extLst>
          </p:cNvPr>
          <p:cNvSpPr>
            <a:spLocks noGrp="1"/>
          </p:cNvSpPr>
          <p:nvPr>
            <p:ph type="sldNum" sz="quarter" idx="12"/>
          </p:nvPr>
        </p:nvSpPr>
        <p:spPr/>
        <p:txBody>
          <a:bodyPr/>
          <a:lstStyle/>
          <a:p>
            <a:fld id="{A94A9745-AEF9-4308-B92F-CA2AD921C0FD}" type="slidenum">
              <a:rPr lang="es-MX" sz="1400" b="1" smtClean="0">
                <a:solidFill>
                  <a:schemeClr val="tx1"/>
                </a:solidFill>
              </a:rPr>
              <a:t>13</a:t>
            </a:fld>
            <a:endParaRPr lang="es-MX" b="1" dirty="0">
              <a:solidFill>
                <a:schemeClr val="tx1"/>
              </a:solidFill>
            </a:endParaRPr>
          </a:p>
        </p:txBody>
      </p:sp>
      <p:sp>
        <p:nvSpPr>
          <p:cNvPr id="3" name="CuadroTexto 2">
            <a:extLst>
              <a:ext uri="{FF2B5EF4-FFF2-40B4-BE49-F238E27FC236}">
                <a16:creationId xmlns:a16="http://schemas.microsoft.com/office/drawing/2014/main" id="{9C38A18C-DC2D-9BF2-FF42-A162843ADA91}"/>
              </a:ext>
            </a:extLst>
          </p:cNvPr>
          <p:cNvSpPr txBox="1"/>
          <p:nvPr/>
        </p:nvSpPr>
        <p:spPr>
          <a:xfrm>
            <a:off x="6264797" y="5204487"/>
            <a:ext cx="4691605" cy="369332"/>
          </a:xfrm>
          <a:prstGeom prst="rect">
            <a:avLst/>
          </a:prstGeom>
          <a:noFill/>
        </p:spPr>
        <p:txBody>
          <a:bodyPr wrap="square" rtlCol="0">
            <a:spAutoFit/>
          </a:bodyPr>
          <a:lstStyle/>
          <a:p>
            <a:r>
              <a:rPr lang="es-MX" b="1" i="1" dirty="0">
                <a:solidFill>
                  <a:schemeClr val="tx1">
                    <a:lumMod val="95000"/>
                    <a:lumOff val="5000"/>
                  </a:schemeClr>
                </a:solidFill>
              </a:rPr>
              <a:t>Figura: 1.3 Ciclo de la comunicación.</a:t>
            </a:r>
          </a:p>
        </p:txBody>
      </p:sp>
    </p:spTree>
    <p:extLst>
      <p:ext uri="{BB962C8B-B14F-4D97-AF65-F5344CB8AC3E}">
        <p14:creationId xmlns:p14="http://schemas.microsoft.com/office/powerpoint/2010/main" val="38963817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1000"/>
                                        <p:tgtEl>
                                          <p:spTgt spid="4">
                                            <p:txEl>
                                              <p:pRg st="0" end="0"/>
                                            </p:txEl>
                                          </p:spTgt>
                                        </p:tgtEl>
                                      </p:cBhvr>
                                    </p:animEffect>
                                    <p:anim calcmode="lin" valueType="num">
                                      <p:cBhvr>
                                        <p:cTn id="1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ppt_x"/>
                                          </p:val>
                                        </p:tav>
                                        <p:tav tm="100000">
                                          <p:val>
                                            <p:strVal val="#ppt_x"/>
                                          </p:val>
                                        </p:tav>
                                      </p:tavLst>
                                    </p:anim>
                                    <p:anim calcmode="lin" valueType="num">
                                      <p:cBhvr additive="base">
                                        <p:cTn id="29"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D64626-88BA-F36A-9EC7-233C17BC3D0F}"/>
              </a:ext>
            </a:extLst>
          </p:cNvPr>
          <p:cNvSpPr>
            <a:spLocks noGrp="1"/>
          </p:cNvSpPr>
          <p:nvPr>
            <p:ph type="title"/>
          </p:nvPr>
        </p:nvSpPr>
        <p:spPr>
          <a:xfrm>
            <a:off x="259946" y="187325"/>
            <a:ext cx="3932237" cy="1600200"/>
          </a:xfrm>
        </p:spPr>
        <p:txBody>
          <a:bodyPr>
            <a:normAutofit fontScale="90000"/>
          </a:bodyPr>
          <a:lstStyle/>
          <a:p>
            <a:r>
              <a:rPr lang="es-MX" b="1" dirty="0">
                <a:solidFill>
                  <a:schemeClr val="bg2"/>
                </a:solidFill>
                <a:hlinkClick r:id="rId2" action="ppaction://hlinksldjump">
                  <a:extLst>
                    <a:ext uri="{A12FA001-AC4F-418D-AE19-62706E023703}">
                      <ahyp:hlinkClr xmlns:ahyp="http://schemas.microsoft.com/office/drawing/2018/hyperlinkcolor" val="tx"/>
                    </a:ext>
                  </a:extLst>
                </a:hlinkClick>
              </a:rPr>
              <a:t>1.9 Mecanismos para detectar las necesidades de los clientes.</a:t>
            </a:r>
            <a:endParaRPr lang="es-MX" b="1" dirty="0">
              <a:solidFill>
                <a:schemeClr val="bg2"/>
              </a:solidFill>
            </a:endParaRPr>
          </a:p>
        </p:txBody>
      </p:sp>
      <p:pic>
        <p:nvPicPr>
          <p:cNvPr id="7" name="Marcador de contenido 6">
            <a:extLst>
              <a:ext uri="{FF2B5EF4-FFF2-40B4-BE49-F238E27FC236}">
                <a16:creationId xmlns:a16="http://schemas.microsoft.com/office/drawing/2014/main" id="{DB6A7C52-8979-28E3-DD63-D199AB408FF3}"/>
              </a:ext>
            </a:extLst>
          </p:cNvPr>
          <p:cNvPicPr>
            <a:picLocks noGrp="1" noChangeAspect="1"/>
          </p:cNvPicPr>
          <p:nvPr>
            <p:ph idx="1"/>
          </p:nvPr>
        </p:nvPicPr>
        <p:blipFill>
          <a:blip r:embed="rId3"/>
          <a:stretch>
            <a:fillRect/>
          </a:stretch>
        </p:blipFill>
        <p:spPr>
          <a:xfrm>
            <a:off x="5549900" y="1905000"/>
            <a:ext cx="5438775" cy="3038475"/>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4" name="Marcador de texto 3">
            <a:extLst>
              <a:ext uri="{FF2B5EF4-FFF2-40B4-BE49-F238E27FC236}">
                <a16:creationId xmlns:a16="http://schemas.microsoft.com/office/drawing/2014/main" id="{5E05EA86-2AFF-93FE-B21C-A7EEC62D5A79}"/>
              </a:ext>
            </a:extLst>
          </p:cNvPr>
          <p:cNvSpPr>
            <a:spLocks noGrp="1"/>
          </p:cNvSpPr>
          <p:nvPr>
            <p:ph type="body" sz="half" idx="2"/>
          </p:nvPr>
        </p:nvSpPr>
        <p:spPr>
          <a:xfrm>
            <a:off x="370114" y="2253343"/>
            <a:ext cx="4454805" cy="3811588"/>
          </a:xfrm>
        </p:spPr>
        <p:txBody>
          <a:bodyPr>
            <a:normAutofit fontScale="92500" lnSpcReduction="10000"/>
          </a:bodyPr>
          <a:lstStyle/>
          <a:p>
            <a:pPr algn="just"/>
            <a:r>
              <a:rPr lang="es-MX" dirty="0"/>
              <a:t>Los mecanismos sirven para detectar las necesidades de los clientes para una mejor sistematización, un ejemplo de ello son:</a:t>
            </a:r>
          </a:p>
          <a:p>
            <a:pPr marL="285750" indent="-285750" algn="just">
              <a:buFont typeface="Arial" panose="020B0604020202020204" pitchFamily="34" charset="0"/>
              <a:buChar char="•"/>
            </a:pPr>
            <a:r>
              <a:rPr lang="es-MX" b="1" dirty="0"/>
              <a:t>Entrevistas:</a:t>
            </a:r>
            <a:r>
              <a:rPr lang="es-MX" dirty="0"/>
              <a:t> recopila información por medio de una serie de preguntas.</a:t>
            </a:r>
          </a:p>
          <a:p>
            <a:pPr marL="285750" indent="-285750" algn="just">
              <a:buFont typeface="Arial" panose="020B0604020202020204" pitchFamily="34" charset="0"/>
              <a:buChar char="•"/>
            </a:pPr>
            <a:r>
              <a:rPr lang="es-MX" b="1" dirty="0"/>
              <a:t>Encuestas:</a:t>
            </a:r>
            <a:r>
              <a:rPr lang="es-MX" dirty="0"/>
              <a:t> determina la opinión de un sector de la población, puede llevarse a cabo por medio de teléfono, correo, en persona, etc.</a:t>
            </a:r>
          </a:p>
          <a:p>
            <a:pPr marL="285750" indent="-285750" algn="just">
              <a:buFont typeface="Arial" panose="020B0604020202020204" pitchFamily="34" charset="0"/>
              <a:buChar char="•"/>
            </a:pPr>
            <a:r>
              <a:rPr lang="es-MX" b="1" dirty="0"/>
              <a:t>Cuestionarios: </a:t>
            </a:r>
            <a:r>
              <a:rPr lang="es-MX" dirty="0"/>
              <a:t>recopila datos de manera anónima.</a:t>
            </a:r>
          </a:p>
          <a:p>
            <a:pPr marL="285750" indent="-285750" algn="just">
              <a:buFont typeface="Arial" panose="020B0604020202020204" pitchFamily="34" charset="0"/>
              <a:buChar char="•"/>
            </a:pPr>
            <a:r>
              <a:rPr lang="es-MX" b="1" dirty="0"/>
              <a:t>Observaciones: </a:t>
            </a:r>
            <a:r>
              <a:rPr lang="es-MX" dirty="0"/>
              <a:t>análisis en el desarrollo de los procesos, quien y como lo hace.</a:t>
            </a:r>
          </a:p>
          <a:p>
            <a:pPr marL="285750" indent="-285750" algn="just">
              <a:buFont typeface="Arial" panose="020B0604020202020204" pitchFamily="34" charset="0"/>
              <a:buChar char="•"/>
            </a:pPr>
            <a:r>
              <a:rPr lang="es-MX" b="1" dirty="0"/>
              <a:t>Buzones de quejas o sugerencias: </a:t>
            </a:r>
            <a:r>
              <a:rPr lang="es-MX" dirty="0"/>
              <a:t>se lleva a cabo de manera anónima, recopila opiniones negativas o positivas, para una pronta retroalimentación.</a:t>
            </a:r>
          </a:p>
        </p:txBody>
      </p:sp>
      <p:sp>
        <p:nvSpPr>
          <p:cNvPr id="5" name="Marcador de pie de página 4">
            <a:extLst>
              <a:ext uri="{FF2B5EF4-FFF2-40B4-BE49-F238E27FC236}">
                <a16:creationId xmlns:a16="http://schemas.microsoft.com/office/drawing/2014/main" id="{87B201A3-31AA-4509-324C-7094620D70A2}"/>
              </a:ext>
            </a:extLst>
          </p:cNvPr>
          <p:cNvSpPr>
            <a:spLocks noGrp="1"/>
          </p:cNvSpPr>
          <p:nvPr>
            <p:ph type="ftr" sz="quarter" idx="11"/>
          </p:nvPr>
        </p:nvSpPr>
        <p:spPr/>
        <p:txBody>
          <a:bodyPr/>
          <a:lstStyle/>
          <a:p>
            <a:r>
              <a:rPr lang="es-MX" sz="1400" b="1" dirty="0">
                <a:solidFill>
                  <a:schemeClr val="tx1"/>
                </a:solidFill>
              </a:rPr>
              <a:t>EQUIPO-</a:t>
            </a:r>
            <a:r>
              <a:rPr lang="es-MX" sz="1400" b="1" dirty="0"/>
              <a:t> </a:t>
            </a:r>
            <a:r>
              <a:rPr lang="es-MX" sz="1400" b="1" dirty="0">
                <a:solidFill>
                  <a:schemeClr val="tx1"/>
                </a:solidFill>
              </a:rPr>
              <a:t>BLUE</a:t>
            </a:r>
          </a:p>
        </p:txBody>
      </p:sp>
      <p:sp>
        <p:nvSpPr>
          <p:cNvPr id="6" name="Marcador de número de diapositiva 5">
            <a:extLst>
              <a:ext uri="{FF2B5EF4-FFF2-40B4-BE49-F238E27FC236}">
                <a16:creationId xmlns:a16="http://schemas.microsoft.com/office/drawing/2014/main" id="{0BE48802-AD1C-E7CC-2720-AEEAC6B14E68}"/>
              </a:ext>
            </a:extLst>
          </p:cNvPr>
          <p:cNvSpPr>
            <a:spLocks noGrp="1"/>
          </p:cNvSpPr>
          <p:nvPr>
            <p:ph type="sldNum" sz="quarter" idx="12"/>
          </p:nvPr>
        </p:nvSpPr>
        <p:spPr>
          <a:xfrm>
            <a:off x="8612188" y="6356350"/>
            <a:ext cx="2743200" cy="365125"/>
          </a:xfrm>
        </p:spPr>
        <p:txBody>
          <a:bodyPr/>
          <a:lstStyle/>
          <a:p>
            <a:fld id="{A94A9745-AEF9-4308-B92F-CA2AD921C0FD}" type="slidenum">
              <a:rPr lang="es-MX" sz="1400" b="1" smtClean="0">
                <a:solidFill>
                  <a:schemeClr val="tx1"/>
                </a:solidFill>
              </a:rPr>
              <a:t>14</a:t>
            </a:fld>
            <a:endParaRPr lang="es-MX" b="1" dirty="0">
              <a:solidFill>
                <a:schemeClr val="tx1"/>
              </a:solidFill>
            </a:endParaRPr>
          </a:p>
        </p:txBody>
      </p:sp>
      <p:sp>
        <p:nvSpPr>
          <p:cNvPr id="3" name="CuadroTexto 2">
            <a:extLst>
              <a:ext uri="{FF2B5EF4-FFF2-40B4-BE49-F238E27FC236}">
                <a16:creationId xmlns:a16="http://schemas.microsoft.com/office/drawing/2014/main" id="{4CC88133-70C5-6534-06D8-21541515F14D}"/>
              </a:ext>
            </a:extLst>
          </p:cNvPr>
          <p:cNvSpPr txBox="1"/>
          <p:nvPr/>
        </p:nvSpPr>
        <p:spPr>
          <a:xfrm>
            <a:off x="6266385" y="5003581"/>
            <a:ext cx="4691605" cy="646331"/>
          </a:xfrm>
          <a:prstGeom prst="rect">
            <a:avLst/>
          </a:prstGeom>
          <a:noFill/>
        </p:spPr>
        <p:txBody>
          <a:bodyPr wrap="square" rtlCol="0">
            <a:spAutoFit/>
          </a:bodyPr>
          <a:lstStyle/>
          <a:p>
            <a:r>
              <a:rPr lang="es-MX" b="1" i="1" dirty="0">
                <a:solidFill>
                  <a:schemeClr val="tx1">
                    <a:lumMod val="95000"/>
                    <a:lumOff val="5000"/>
                  </a:schemeClr>
                </a:solidFill>
              </a:rPr>
              <a:t>Figura: 1.4 Funcionamiento de los mecanismos de detección.</a:t>
            </a:r>
          </a:p>
        </p:txBody>
      </p:sp>
    </p:spTree>
    <p:extLst>
      <p:ext uri="{BB962C8B-B14F-4D97-AF65-F5344CB8AC3E}">
        <p14:creationId xmlns:p14="http://schemas.microsoft.com/office/powerpoint/2010/main" val="35246728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1000"/>
                                        <p:tgtEl>
                                          <p:spTgt spid="4">
                                            <p:txEl>
                                              <p:pRg st="0" end="0"/>
                                            </p:txEl>
                                          </p:spTgt>
                                        </p:tgtEl>
                                      </p:cBhvr>
                                    </p:animEffect>
                                    <p:anim calcmode="lin" valueType="num">
                                      <p:cBhvr>
                                        <p:cTn id="1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animEffect transition="in" filter="fade">
                                      <p:cBhvr>
                                        <p:cTn id="21" dur="1000"/>
                                        <p:tgtEl>
                                          <p:spTgt spid="4">
                                            <p:txEl>
                                              <p:pRg st="1" end="1"/>
                                            </p:txEl>
                                          </p:spTgt>
                                        </p:tgtEl>
                                      </p:cBhvr>
                                    </p:animEffect>
                                    <p:anim calcmode="lin" valueType="num">
                                      <p:cBhvr>
                                        <p:cTn id="22"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2" end="2"/>
                                            </p:txEl>
                                          </p:spTgt>
                                        </p:tgtEl>
                                        <p:attrNameLst>
                                          <p:attrName>style.visibility</p:attrName>
                                        </p:attrNameLst>
                                      </p:cBhvr>
                                      <p:to>
                                        <p:strVal val="visible"/>
                                      </p:to>
                                    </p:set>
                                    <p:animEffect transition="in" filter="fade">
                                      <p:cBhvr>
                                        <p:cTn id="28" dur="1000"/>
                                        <p:tgtEl>
                                          <p:spTgt spid="4">
                                            <p:txEl>
                                              <p:pRg st="2" end="2"/>
                                            </p:txEl>
                                          </p:spTgt>
                                        </p:tgtEl>
                                      </p:cBhvr>
                                    </p:animEffect>
                                    <p:anim calcmode="lin" valueType="num">
                                      <p:cBhvr>
                                        <p:cTn id="29"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
                                            <p:txEl>
                                              <p:pRg st="3" end="3"/>
                                            </p:txEl>
                                          </p:spTgt>
                                        </p:tgtEl>
                                        <p:attrNameLst>
                                          <p:attrName>style.visibility</p:attrName>
                                        </p:attrNameLst>
                                      </p:cBhvr>
                                      <p:to>
                                        <p:strVal val="visible"/>
                                      </p:to>
                                    </p:set>
                                    <p:animEffect transition="in" filter="fade">
                                      <p:cBhvr>
                                        <p:cTn id="35" dur="1000"/>
                                        <p:tgtEl>
                                          <p:spTgt spid="4">
                                            <p:txEl>
                                              <p:pRg st="3" end="3"/>
                                            </p:txEl>
                                          </p:spTgt>
                                        </p:tgtEl>
                                      </p:cBhvr>
                                    </p:animEffect>
                                    <p:anim calcmode="lin" valueType="num">
                                      <p:cBhvr>
                                        <p:cTn id="36"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4">
                                            <p:txEl>
                                              <p:pRg st="4" end="4"/>
                                            </p:txEl>
                                          </p:spTgt>
                                        </p:tgtEl>
                                        <p:attrNameLst>
                                          <p:attrName>style.visibility</p:attrName>
                                        </p:attrNameLst>
                                      </p:cBhvr>
                                      <p:to>
                                        <p:strVal val="visible"/>
                                      </p:to>
                                    </p:set>
                                    <p:animEffect transition="in" filter="fade">
                                      <p:cBhvr>
                                        <p:cTn id="42" dur="1000"/>
                                        <p:tgtEl>
                                          <p:spTgt spid="4">
                                            <p:txEl>
                                              <p:pRg st="4" end="4"/>
                                            </p:txEl>
                                          </p:spTgt>
                                        </p:tgtEl>
                                      </p:cBhvr>
                                    </p:animEffect>
                                    <p:anim calcmode="lin" valueType="num">
                                      <p:cBhvr>
                                        <p:cTn id="43"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4">
                                            <p:txEl>
                                              <p:pRg st="5" end="5"/>
                                            </p:txEl>
                                          </p:spTgt>
                                        </p:tgtEl>
                                        <p:attrNameLst>
                                          <p:attrName>style.visibility</p:attrName>
                                        </p:attrNameLst>
                                      </p:cBhvr>
                                      <p:to>
                                        <p:strVal val="visible"/>
                                      </p:to>
                                    </p:set>
                                    <p:animEffect transition="in" filter="fade">
                                      <p:cBhvr>
                                        <p:cTn id="49" dur="1000"/>
                                        <p:tgtEl>
                                          <p:spTgt spid="4">
                                            <p:txEl>
                                              <p:pRg st="5" end="5"/>
                                            </p:txEl>
                                          </p:spTgt>
                                        </p:tgtEl>
                                      </p:cBhvr>
                                    </p:animEffect>
                                    <p:anim calcmode="lin" valueType="num">
                                      <p:cBhvr>
                                        <p:cTn id="50"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fade">
                                      <p:cBhvr>
                                        <p:cTn id="56" dur="1000"/>
                                        <p:tgtEl>
                                          <p:spTgt spid="7"/>
                                        </p:tgtEl>
                                      </p:cBhvr>
                                    </p:animEffect>
                                    <p:anim calcmode="lin" valueType="num">
                                      <p:cBhvr>
                                        <p:cTn id="57" dur="1000" fill="hold"/>
                                        <p:tgtEl>
                                          <p:spTgt spid="7"/>
                                        </p:tgtEl>
                                        <p:attrNameLst>
                                          <p:attrName>ppt_x</p:attrName>
                                        </p:attrNameLst>
                                      </p:cBhvr>
                                      <p:tavLst>
                                        <p:tav tm="0">
                                          <p:val>
                                            <p:strVal val="#ppt_x"/>
                                          </p:val>
                                        </p:tav>
                                        <p:tav tm="100000">
                                          <p:val>
                                            <p:strVal val="#ppt_x"/>
                                          </p:val>
                                        </p:tav>
                                      </p:tavLst>
                                    </p:anim>
                                    <p:anim calcmode="lin" valueType="num">
                                      <p:cBhvr>
                                        <p:cTn id="5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3"/>
                                        </p:tgtEl>
                                        <p:attrNameLst>
                                          <p:attrName>style.visibility</p:attrName>
                                        </p:attrNameLst>
                                      </p:cBhvr>
                                      <p:to>
                                        <p:strVal val="visible"/>
                                      </p:to>
                                    </p:set>
                                    <p:anim calcmode="lin" valueType="num">
                                      <p:cBhvr additive="base">
                                        <p:cTn id="63" dur="500" fill="hold"/>
                                        <p:tgtEl>
                                          <p:spTgt spid="3"/>
                                        </p:tgtEl>
                                        <p:attrNameLst>
                                          <p:attrName>ppt_x</p:attrName>
                                        </p:attrNameLst>
                                      </p:cBhvr>
                                      <p:tavLst>
                                        <p:tav tm="0">
                                          <p:val>
                                            <p:strVal val="#ppt_x"/>
                                          </p:val>
                                        </p:tav>
                                        <p:tav tm="100000">
                                          <p:val>
                                            <p:strVal val="#ppt_x"/>
                                          </p:val>
                                        </p:tav>
                                      </p:tavLst>
                                    </p:anim>
                                    <p:anim calcmode="lin" valueType="num">
                                      <p:cBhvr additive="base">
                                        <p:cTn id="6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EF93C3-494C-7E6D-D2A8-E7719AEBC5F3}"/>
              </a:ext>
            </a:extLst>
          </p:cNvPr>
          <p:cNvSpPr>
            <a:spLocks noGrp="1"/>
          </p:cNvSpPr>
          <p:nvPr>
            <p:ph type="title"/>
          </p:nvPr>
        </p:nvSpPr>
        <p:spPr/>
        <p:txBody>
          <a:bodyPr/>
          <a:lstStyle/>
          <a:p>
            <a:r>
              <a:rPr lang="es-ES" b="1" dirty="0">
                <a:solidFill>
                  <a:schemeClr val="bg2"/>
                </a:solidFill>
                <a:hlinkClick r:id="rId2" action="ppaction://hlinksldjump">
                  <a:extLst>
                    <a:ext uri="{A12FA001-AC4F-418D-AE19-62706E023703}">
                      <ahyp:hlinkClr xmlns:ahyp="http://schemas.microsoft.com/office/drawing/2018/hyperlinkcolor" val="tx"/>
                    </a:ext>
                  </a:extLst>
                </a:hlinkClick>
              </a:rPr>
              <a:t>1.10 Control de calidad total.</a:t>
            </a:r>
            <a:endParaRPr lang="es-MX" b="1" dirty="0">
              <a:solidFill>
                <a:schemeClr val="bg2"/>
              </a:solidFill>
            </a:endParaRPr>
          </a:p>
        </p:txBody>
      </p:sp>
      <p:sp>
        <p:nvSpPr>
          <p:cNvPr id="3" name="Marcador de contenido 2">
            <a:extLst>
              <a:ext uri="{FF2B5EF4-FFF2-40B4-BE49-F238E27FC236}">
                <a16:creationId xmlns:a16="http://schemas.microsoft.com/office/drawing/2014/main" id="{F2368DCC-3A07-CC4B-2E5D-5D60D066D80B}"/>
              </a:ext>
            </a:extLst>
          </p:cNvPr>
          <p:cNvSpPr>
            <a:spLocks noGrp="1"/>
          </p:cNvSpPr>
          <p:nvPr>
            <p:ph idx="1"/>
          </p:nvPr>
        </p:nvSpPr>
        <p:spPr>
          <a:xfrm>
            <a:off x="838200" y="1847850"/>
            <a:ext cx="9254924" cy="4351338"/>
          </a:xfrm>
        </p:spPr>
        <p:txBody>
          <a:bodyPr/>
          <a:lstStyle/>
          <a:p>
            <a:pPr marL="0" indent="0" algn="just">
              <a:buNone/>
            </a:pPr>
            <a:r>
              <a:rPr lang="es-ES" dirty="0"/>
              <a:t>Se trata de una teoría que posee todas las características que toda organización debe tener, las cuales se establecen en la tabla 1.2:</a:t>
            </a:r>
          </a:p>
          <a:p>
            <a:pPr marL="0" indent="0">
              <a:buNone/>
            </a:pPr>
            <a:endParaRPr lang="es-MX" dirty="0"/>
          </a:p>
          <a:p>
            <a:endParaRPr lang="es-MX" dirty="0"/>
          </a:p>
        </p:txBody>
      </p:sp>
      <p:sp>
        <p:nvSpPr>
          <p:cNvPr id="4" name="Marcador de pie de página 3">
            <a:extLst>
              <a:ext uri="{FF2B5EF4-FFF2-40B4-BE49-F238E27FC236}">
                <a16:creationId xmlns:a16="http://schemas.microsoft.com/office/drawing/2014/main" id="{4A295F34-D840-1339-A146-6140F98F5DDC}"/>
              </a:ext>
            </a:extLst>
          </p:cNvPr>
          <p:cNvSpPr>
            <a:spLocks noGrp="1"/>
          </p:cNvSpPr>
          <p:nvPr>
            <p:ph type="ftr" sz="quarter" idx="11"/>
          </p:nvPr>
        </p:nvSpPr>
        <p:spPr/>
        <p:txBody>
          <a:bodyPr/>
          <a:lstStyle/>
          <a:p>
            <a:r>
              <a:rPr lang="es-MX" sz="1400" b="1" dirty="0">
                <a:solidFill>
                  <a:schemeClr val="tx1"/>
                </a:solidFill>
              </a:rPr>
              <a:t>EQUIPO- BLUE</a:t>
            </a:r>
          </a:p>
        </p:txBody>
      </p:sp>
      <p:sp>
        <p:nvSpPr>
          <p:cNvPr id="5" name="Marcador de número de diapositiva 4">
            <a:extLst>
              <a:ext uri="{FF2B5EF4-FFF2-40B4-BE49-F238E27FC236}">
                <a16:creationId xmlns:a16="http://schemas.microsoft.com/office/drawing/2014/main" id="{AAB01E64-B727-F7C6-8E63-58BFC52578BA}"/>
              </a:ext>
            </a:extLst>
          </p:cNvPr>
          <p:cNvSpPr>
            <a:spLocks noGrp="1"/>
          </p:cNvSpPr>
          <p:nvPr>
            <p:ph type="sldNum" sz="quarter" idx="12"/>
          </p:nvPr>
        </p:nvSpPr>
        <p:spPr/>
        <p:txBody>
          <a:bodyPr/>
          <a:lstStyle/>
          <a:p>
            <a:fld id="{A94A9745-AEF9-4308-B92F-CA2AD921C0FD}" type="slidenum">
              <a:rPr lang="es-MX" sz="1400" b="1" smtClean="0">
                <a:solidFill>
                  <a:schemeClr val="bg2"/>
                </a:solidFill>
              </a:rPr>
              <a:t>15</a:t>
            </a:fld>
            <a:endParaRPr lang="es-MX" b="1" dirty="0">
              <a:solidFill>
                <a:schemeClr val="bg2"/>
              </a:solidFill>
            </a:endParaRPr>
          </a:p>
        </p:txBody>
      </p:sp>
      <p:graphicFrame>
        <p:nvGraphicFramePr>
          <p:cNvPr id="7" name="Tabla 5">
            <a:extLst>
              <a:ext uri="{FF2B5EF4-FFF2-40B4-BE49-F238E27FC236}">
                <a16:creationId xmlns:a16="http://schemas.microsoft.com/office/drawing/2014/main" id="{50DCC69E-A4DF-634F-0E88-D5BA4035F601}"/>
              </a:ext>
            </a:extLst>
          </p:cNvPr>
          <p:cNvGraphicFramePr>
            <a:graphicFrameLocks/>
          </p:cNvGraphicFramePr>
          <p:nvPr>
            <p:extLst>
              <p:ext uri="{D42A27DB-BD31-4B8C-83A1-F6EECF244321}">
                <p14:modId xmlns:p14="http://schemas.microsoft.com/office/powerpoint/2010/main" val="3547693824"/>
              </p:ext>
            </p:extLst>
          </p:nvPr>
        </p:nvGraphicFramePr>
        <p:xfrm>
          <a:off x="439838" y="2974919"/>
          <a:ext cx="9542362" cy="3386792"/>
        </p:xfrm>
        <a:graphic>
          <a:graphicData uri="http://schemas.openxmlformats.org/drawingml/2006/table">
            <a:tbl>
              <a:tblPr firstRow="1" bandRow="1">
                <a:tableStyleId>{21E4AEA4-8DFA-4A89-87EB-49C32662AFE0}</a:tableStyleId>
              </a:tblPr>
              <a:tblGrid>
                <a:gridCol w="3358238">
                  <a:extLst>
                    <a:ext uri="{9D8B030D-6E8A-4147-A177-3AD203B41FA5}">
                      <a16:colId xmlns:a16="http://schemas.microsoft.com/office/drawing/2014/main" val="2330522219"/>
                    </a:ext>
                  </a:extLst>
                </a:gridCol>
                <a:gridCol w="6184124">
                  <a:extLst>
                    <a:ext uri="{9D8B030D-6E8A-4147-A177-3AD203B41FA5}">
                      <a16:colId xmlns:a16="http://schemas.microsoft.com/office/drawing/2014/main" val="1923047336"/>
                    </a:ext>
                  </a:extLst>
                </a:gridCol>
              </a:tblGrid>
              <a:tr h="349929">
                <a:tc gridSpan="2">
                  <a:txBody>
                    <a:bodyPr/>
                    <a:lstStyle/>
                    <a:p>
                      <a:r>
                        <a:rPr lang="es-MX" dirty="0"/>
                        <a:t>TABLA 1.2  Características de las organizaciones.</a:t>
                      </a:r>
                    </a:p>
                  </a:txBody>
                  <a:tcPr/>
                </a:tc>
                <a:tc hMerge="1">
                  <a:txBody>
                    <a:bodyPr/>
                    <a:lstStyle/>
                    <a:p>
                      <a:endParaRPr lang="es-MX" dirty="0"/>
                    </a:p>
                  </a:txBody>
                  <a:tcPr/>
                </a:tc>
                <a:extLst>
                  <a:ext uri="{0D108BD9-81ED-4DB2-BD59-A6C34878D82A}">
                    <a16:rowId xmlns:a16="http://schemas.microsoft.com/office/drawing/2014/main" val="4046532316"/>
                  </a:ext>
                </a:extLst>
              </a:tr>
              <a:tr h="349929">
                <a:tc>
                  <a:txBody>
                    <a:bodyPr/>
                    <a:lstStyle/>
                    <a:p>
                      <a:r>
                        <a:rPr lang="es-MX" b="1" dirty="0"/>
                        <a:t>Característica:</a:t>
                      </a:r>
                    </a:p>
                  </a:txBody>
                  <a:tcPr/>
                </a:tc>
                <a:tc>
                  <a:txBody>
                    <a:bodyPr/>
                    <a:lstStyle/>
                    <a:p>
                      <a:r>
                        <a:rPr lang="es-MX" b="1" dirty="0"/>
                        <a:t>Definición:</a:t>
                      </a:r>
                    </a:p>
                  </a:txBody>
                  <a:tcPr/>
                </a:tc>
                <a:extLst>
                  <a:ext uri="{0D108BD9-81ED-4DB2-BD59-A6C34878D82A}">
                    <a16:rowId xmlns:a16="http://schemas.microsoft.com/office/drawing/2014/main" val="2581495538"/>
                  </a:ext>
                </a:extLst>
              </a:tr>
              <a:tr h="349929">
                <a:tc>
                  <a:txBody>
                    <a:bodyPr/>
                    <a:lstStyle/>
                    <a:p>
                      <a:r>
                        <a:rPr lang="es-MX" dirty="0"/>
                        <a:t>Calidad: </a:t>
                      </a:r>
                    </a:p>
                  </a:txBody>
                  <a:tcPr/>
                </a:tc>
                <a:tc>
                  <a:txBody>
                    <a:bodyPr/>
                    <a:lstStyle/>
                    <a:p>
                      <a:r>
                        <a:rPr lang="es-MX" dirty="0"/>
                        <a:t>Disminución de errores.</a:t>
                      </a:r>
                    </a:p>
                  </a:txBody>
                  <a:tcPr/>
                </a:tc>
                <a:extLst>
                  <a:ext uri="{0D108BD9-81ED-4DB2-BD59-A6C34878D82A}">
                    <a16:rowId xmlns:a16="http://schemas.microsoft.com/office/drawing/2014/main" val="768784631"/>
                  </a:ext>
                </a:extLst>
              </a:tr>
              <a:tr h="369272">
                <a:tc>
                  <a:txBody>
                    <a:bodyPr/>
                    <a:lstStyle/>
                    <a:p>
                      <a:r>
                        <a:rPr lang="es-MX" dirty="0"/>
                        <a:t>Cliente: </a:t>
                      </a:r>
                    </a:p>
                  </a:txBody>
                  <a:tcPr/>
                </a:tc>
                <a:tc>
                  <a:txBody>
                    <a:bodyPr/>
                    <a:lstStyle/>
                    <a:p>
                      <a:r>
                        <a:rPr lang="es-ES" dirty="0"/>
                        <a:t>Sus necesidades así como sus opiniones del producto.</a:t>
                      </a:r>
                    </a:p>
                  </a:txBody>
                  <a:tcPr/>
                </a:tc>
                <a:extLst>
                  <a:ext uri="{0D108BD9-81ED-4DB2-BD59-A6C34878D82A}">
                    <a16:rowId xmlns:a16="http://schemas.microsoft.com/office/drawing/2014/main" val="1465428790"/>
                  </a:ext>
                </a:extLst>
              </a:tr>
              <a:tr h="612375">
                <a:tc>
                  <a:txBody>
                    <a:bodyPr/>
                    <a:lstStyle/>
                    <a:p>
                      <a:r>
                        <a:rPr lang="es-MX" dirty="0"/>
                        <a:t>Aseguramiento en los sistemas: </a:t>
                      </a:r>
                    </a:p>
                  </a:txBody>
                  <a:tcPr/>
                </a:tc>
                <a:tc>
                  <a:txBody>
                    <a:bodyPr/>
                    <a:lstStyle/>
                    <a:p>
                      <a:r>
                        <a:rPr lang="es-ES" dirty="0"/>
                        <a:t>Asegurar la calidad en los procesos.</a:t>
                      </a:r>
                    </a:p>
                  </a:txBody>
                  <a:tcPr/>
                </a:tc>
                <a:extLst>
                  <a:ext uri="{0D108BD9-81ED-4DB2-BD59-A6C34878D82A}">
                    <a16:rowId xmlns:a16="http://schemas.microsoft.com/office/drawing/2014/main" val="3034543998"/>
                  </a:ext>
                </a:extLst>
              </a:tr>
              <a:tr h="612375">
                <a:tc>
                  <a:txBody>
                    <a:bodyPr/>
                    <a:lstStyle/>
                    <a:p>
                      <a:r>
                        <a:rPr lang="es-MX" dirty="0"/>
                        <a:t>Pensar como el cliente: </a:t>
                      </a:r>
                    </a:p>
                  </a:txBody>
                  <a:tcPr/>
                </a:tc>
                <a:tc>
                  <a:txBody>
                    <a:bodyPr/>
                    <a:lstStyle/>
                    <a:p>
                      <a:r>
                        <a:rPr lang="es-ES" dirty="0"/>
                        <a:t>Análisis de los resultados aceptados por el trabajador para la pronta producción.</a:t>
                      </a:r>
                    </a:p>
                  </a:txBody>
                  <a:tcPr/>
                </a:tc>
                <a:extLst>
                  <a:ext uri="{0D108BD9-81ED-4DB2-BD59-A6C34878D82A}">
                    <a16:rowId xmlns:a16="http://schemas.microsoft.com/office/drawing/2014/main" val="433095475"/>
                  </a:ext>
                </a:extLst>
              </a:tr>
              <a:tr h="612375">
                <a:tc>
                  <a:txBody>
                    <a:bodyPr/>
                    <a:lstStyle/>
                    <a:p>
                      <a:r>
                        <a:rPr lang="es-MX" dirty="0"/>
                        <a:t>Factores de vital importancia: </a:t>
                      </a:r>
                    </a:p>
                  </a:txBody>
                  <a:tcPr/>
                </a:tc>
                <a:tc>
                  <a:txBody>
                    <a:bodyPr/>
                    <a:lstStyle/>
                    <a:p>
                      <a:r>
                        <a:rPr lang="es-ES" dirty="0"/>
                        <a:t>Tomar los puntos de importancia y dejar de lado los menos importantes.</a:t>
                      </a:r>
                    </a:p>
                  </a:txBody>
                  <a:tcPr/>
                </a:tc>
                <a:extLst>
                  <a:ext uri="{0D108BD9-81ED-4DB2-BD59-A6C34878D82A}">
                    <a16:rowId xmlns:a16="http://schemas.microsoft.com/office/drawing/2014/main" val="3067445501"/>
                  </a:ext>
                </a:extLst>
              </a:tr>
            </a:tbl>
          </a:graphicData>
        </a:graphic>
      </p:graphicFrame>
    </p:spTree>
    <p:extLst>
      <p:ext uri="{BB962C8B-B14F-4D97-AF65-F5344CB8AC3E}">
        <p14:creationId xmlns:p14="http://schemas.microsoft.com/office/powerpoint/2010/main" val="31287682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a 6">
            <a:extLst>
              <a:ext uri="{FF2B5EF4-FFF2-40B4-BE49-F238E27FC236}">
                <a16:creationId xmlns:a16="http://schemas.microsoft.com/office/drawing/2014/main" id="{E80CEA51-FF82-24D5-2209-0AAD1CFEFEF5}"/>
              </a:ext>
            </a:extLst>
          </p:cNvPr>
          <p:cNvGraphicFramePr>
            <a:graphicFrameLocks noGrp="1"/>
          </p:cNvGraphicFramePr>
          <p:nvPr>
            <p:ph idx="1"/>
            <p:extLst>
              <p:ext uri="{D42A27DB-BD31-4B8C-83A1-F6EECF244321}">
                <p14:modId xmlns:p14="http://schemas.microsoft.com/office/powerpoint/2010/main" val="1843191121"/>
              </p:ext>
            </p:extLst>
          </p:nvPr>
        </p:nvGraphicFramePr>
        <p:xfrm>
          <a:off x="1102244" y="2712077"/>
          <a:ext cx="8681292" cy="2560320"/>
        </p:xfrm>
        <a:graphic>
          <a:graphicData uri="http://schemas.openxmlformats.org/drawingml/2006/table">
            <a:tbl>
              <a:tblPr firstRow="1" bandRow="1">
                <a:tableStyleId>{8A107856-5554-42FB-B03E-39F5DBC370BA}</a:tableStyleId>
              </a:tblPr>
              <a:tblGrid>
                <a:gridCol w="3018623">
                  <a:extLst>
                    <a:ext uri="{9D8B030D-6E8A-4147-A177-3AD203B41FA5}">
                      <a16:colId xmlns:a16="http://schemas.microsoft.com/office/drawing/2014/main" val="214437980"/>
                    </a:ext>
                  </a:extLst>
                </a:gridCol>
                <a:gridCol w="5662669">
                  <a:extLst>
                    <a:ext uri="{9D8B030D-6E8A-4147-A177-3AD203B41FA5}">
                      <a16:colId xmlns:a16="http://schemas.microsoft.com/office/drawing/2014/main" val="838068363"/>
                    </a:ext>
                  </a:extLst>
                </a:gridCol>
              </a:tblGrid>
              <a:tr h="370840">
                <a:tc>
                  <a:txBody>
                    <a:bodyPr/>
                    <a:lstStyle/>
                    <a:p>
                      <a:pPr algn="just"/>
                      <a:r>
                        <a:rPr lang="es-ES" b="0" dirty="0"/>
                        <a:t>Realizar todo bien desde el inicio:</a:t>
                      </a:r>
                      <a:endParaRPr lang="es-MX" b="0" dirty="0"/>
                    </a:p>
                  </a:txBody>
                  <a:tcPr/>
                </a:tc>
                <a:tc>
                  <a:txBody>
                    <a:bodyPr/>
                    <a:lstStyle/>
                    <a:p>
                      <a:pPr algn="just"/>
                      <a:r>
                        <a:rPr lang="es-MX" b="0" dirty="0"/>
                        <a:t>Cero defectos.</a:t>
                      </a:r>
                    </a:p>
                  </a:txBody>
                  <a:tcPr/>
                </a:tc>
                <a:extLst>
                  <a:ext uri="{0D108BD9-81ED-4DB2-BD59-A6C34878D82A}">
                    <a16:rowId xmlns:a16="http://schemas.microsoft.com/office/drawing/2014/main" val="3555664143"/>
                  </a:ext>
                </a:extLst>
              </a:tr>
              <a:tr h="370840">
                <a:tc>
                  <a:txBody>
                    <a:bodyPr/>
                    <a:lstStyle/>
                    <a:p>
                      <a:pPr algn="just"/>
                      <a:r>
                        <a:rPr lang="es-ES" b="0" dirty="0"/>
                        <a:t>El trabajador es un ser humano: </a:t>
                      </a:r>
                      <a:endParaRPr lang="es-MX" b="0" dirty="0"/>
                    </a:p>
                  </a:txBody>
                  <a:tcPr/>
                </a:tc>
                <a:tc>
                  <a:txBody>
                    <a:bodyPr/>
                    <a:lstStyle/>
                    <a:p>
                      <a:pPr algn="just"/>
                      <a:r>
                        <a:rPr lang="es-ES" b="0" dirty="0"/>
                        <a:t>Respeto e integración a los trabajadores.</a:t>
                      </a:r>
                    </a:p>
                  </a:txBody>
                  <a:tcPr/>
                </a:tc>
                <a:extLst>
                  <a:ext uri="{0D108BD9-81ED-4DB2-BD59-A6C34878D82A}">
                    <a16:rowId xmlns:a16="http://schemas.microsoft.com/office/drawing/2014/main" val="3776354883"/>
                  </a:ext>
                </a:extLst>
              </a:tr>
              <a:tr h="370840">
                <a:tc>
                  <a:txBody>
                    <a:bodyPr/>
                    <a:lstStyle/>
                    <a:p>
                      <a:pPr algn="just"/>
                      <a:r>
                        <a:rPr lang="es-MX" b="0" dirty="0"/>
                        <a:t>Colaboración: </a:t>
                      </a:r>
                    </a:p>
                  </a:txBody>
                  <a:tcPr/>
                </a:tc>
                <a:tc>
                  <a:txBody>
                    <a:bodyPr/>
                    <a:lstStyle/>
                    <a:p>
                      <a:pPr algn="just"/>
                      <a:r>
                        <a:rPr lang="es-ES" b="0" dirty="0"/>
                        <a:t>Formación de equipos de trabajo con fines de mejoramiento.</a:t>
                      </a:r>
                    </a:p>
                  </a:txBody>
                  <a:tcPr/>
                </a:tc>
                <a:extLst>
                  <a:ext uri="{0D108BD9-81ED-4DB2-BD59-A6C34878D82A}">
                    <a16:rowId xmlns:a16="http://schemas.microsoft.com/office/drawing/2014/main" val="1273819589"/>
                  </a:ext>
                </a:extLst>
              </a:tr>
              <a:tr h="370840">
                <a:tc>
                  <a:txBody>
                    <a:bodyPr/>
                    <a:lstStyle/>
                    <a:p>
                      <a:pPr algn="just"/>
                      <a:r>
                        <a:rPr lang="es-MX" b="0" dirty="0"/>
                        <a:t>Métodos estadísticos:</a:t>
                      </a:r>
                    </a:p>
                  </a:txBody>
                  <a:tcPr/>
                </a:tc>
                <a:tc>
                  <a:txBody>
                    <a:bodyPr/>
                    <a:lstStyle/>
                    <a:p>
                      <a:pPr algn="just"/>
                      <a:r>
                        <a:rPr lang="es-ES" b="0" dirty="0"/>
                        <a:t>Apoyarse de las estadísticas para crear retroalimentaciones.</a:t>
                      </a:r>
                      <a:endParaRPr lang="es-MX" b="0" dirty="0"/>
                    </a:p>
                  </a:txBody>
                  <a:tcPr/>
                </a:tc>
                <a:extLst>
                  <a:ext uri="{0D108BD9-81ED-4DB2-BD59-A6C34878D82A}">
                    <a16:rowId xmlns:a16="http://schemas.microsoft.com/office/drawing/2014/main" val="396753433"/>
                  </a:ext>
                </a:extLst>
              </a:tr>
            </a:tbl>
          </a:graphicData>
        </a:graphic>
      </p:graphicFrame>
      <p:sp>
        <p:nvSpPr>
          <p:cNvPr id="4" name="Marcador de pie de página 3">
            <a:extLst>
              <a:ext uri="{FF2B5EF4-FFF2-40B4-BE49-F238E27FC236}">
                <a16:creationId xmlns:a16="http://schemas.microsoft.com/office/drawing/2014/main" id="{6AFF3D73-A39C-870C-14B8-F74016BE8A5C}"/>
              </a:ext>
            </a:extLst>
          </p:cNvPr>
          <p:cNvSpPr>
            <a:spLocks noGrp="1"/>
          </p:cNvSpPr>
          <p:nvPr>
            <p:ph type="ftr" sz="quarter" idx="11"/>
          </p:nvPr>
        </p:nvSpPr>
        <p:spPr/>
        <p:txBody>
          <a:bodyPr/>
          <a:lstStyle/>
          <a:p>
            <a:r>
              <a:rPr lang="es-MX" sz="1400" b="1" dirty="0">
                <a:solidFill>
                  <a:schemeClr val="tx1"/>
                </a:solidFill>
              </a:rPr>
              <a:t>EQUIPO- BLUE</a:t>
            </a:r>
          </a:p>
        </p:txBody>
      </p:sp>
      <p:sp>
        <p:nvSpPr>
          <p:cNvPr id="5" name="Marcador de número de diapositiva 4">
            <a:extLst>
              <a:ext uri="{FF2B5EF4-FFF2-40B4-BE49-F238E27FC236}">
                <a16:creationId xmlns:a16="http://schemas.microsoft.com/office/drawing/2014/main" id="{64A7BD80-A66F-5177-2FF6-4B7D0D63C265}"/>
              </a:ext>
            </a:extLst>
          </p:cNvPr>
          <p:cNvSpPr>
            <a:spLocks noGrp="1"/>
          </p:cNvSpPr>
          <p:nvPr>
            <p:ph type="sldNum" sz="quarter" idx="12"/>
          </p:nvPr>
        </p:nvSpPr>
        <p:spPr/>
        <p:txBody>
          <a:bodyPr/>
          <a:lstStyle/>
          <a:p>
            <a:fld id="{A94A9745-AEF9-4308-B92F-CA2AD921C0FD}" type="slidenum">
              <a:rPr lang="es-MX" sz="1400" b="1" smtClean="0">
                <a:solidFill>
                  <a:schemeClr val="bg2"/>
                </a:solidFill>
              </a:rPr>
              <a:t>16</a:t>
            </a:fld>
            <a:endParaRPr lang="es-MX" sz="1400" b="1" dirty="0">
              <a:solidFill>
                <a:schemeClr val="bg2"/>
              </a:solidFill>
            </a:endParaRPr>
          </a:p>
        </p:txBody>
      </p:sp>
      <p:sp>
        <p:nvSpPr>
          <p:cNvPr id="2" name="CuadroTexto 1">
            <a:extLst>
              <a:ext uri="{FF2B5EF4-FFF2-40B4-BE49-F238E27FC236}">
                <a16:creationId xmlns:a16="http://schemas.microsoft.com/office/drawing/2014/main" id="{1FD1D0E3-DDEC-65C4-14FA-7B3CD7FDF0BA}"/>
              </a:ext>
            </a:extLst>
          </p:cNvPr>
          <p:cNvSpPr txBox="1"/>
          <p:nvPr/>
        </p:nvSpPr>
        <p:spPr>
          <a:xfrm>
            <a:off x="7917084" y="6356350"/>
            <a:ext cx="2065116" cy="369332"/>
          </a:xfrm>
          <a:prstGeom prst="rect">
            <a:avLst/>
          </a:prstGeom>
          <a:noFill/>
        </p:spPr>
        <p:txBody>
          <a:bodyPr wrap="square" rtlCol="0">
            <a:spAutoFit/>
          </a:bodyPr>
          <a:lstStyle/>
          <a:p>
            <a:r>
              <a:rPr lang="es-MX" dirty="0">
                <a:hlinkClick r:id="rId2" action="ppaction://hlinksldjump">
                  <a:extLst>
                    <a:ext uri="{A12FA001-AC4F-418D-AE19-62706E023703}">
                      <ahyp:hlinkClr xmlns:ahyp="http://schemas.microsoft.com/office/drawing/2018/hyperlinkcolor" val="tx"/>
                    </a:ext>
                  </a:extLst>
                </a:hlinkClick>
              </a:rPr>
              <a:t>Índice.</a:t>
            </a:r>
            <a:endParaRPr lang="es-MX" dirty="0"/>
          </a:p>
        </p:txBody>
      </p:sp>
    </p:spTree>
    <p:extLst>
      <p:ext uri="{BB962C8B-B14F-4D97-AF65-F5344CB8AC3E}">
        <p14:creationId xmlns:p14="http://schemas.microsoft.com/office/powerpoint/2010/main" val="30585792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E71B48-CAB5-F667-DF97-5B34AD853EF5}"/>
              </a:ext>
            </a:extLst>
          </p:cNvPr>
          <p:cNvSpPr>
            <a:spLocks noGrp="1"/>
          </p:cNvSpPr>
          <p:nvPr>
            <p:ph type="title"/>
          </p:nvPr>
        </p:nvSpPr>
        <p:spPr/>
        <p:txBody>
          <a:bodyPr/>
          <a:lstStyle/>
          <a:p>
            <a:r>
              <a:rPr lang="es-MX" b="1" dirty="0">
                <a:solidFill>
                  <a:schemeClr val="bg2"/>
                </a:solidFill>
                <a:hlinkClick r:id="rId2" action="ppaction://hlinksldjump">
                  <a:extLst>
                    <a:ext uri="{A12FA001-AC4F-418D-AE19-62706E023703}">
                      <ahyp:hlinkClr xmlns:ahyp="http://schemas.microsoft.com/office/drawing/2018/hyperlinkcolor" val="tx"/>
                    </a:ext>
                  </a:extLst>
                </a:hlinkClick>
              </a:rPr>
              <a:t>1.11 Programa 5s</a:t>
            </a:r>
            <a:endParaRPr lang="es-MX" b="1" dirty="0">
              <a:solidFill>
                <a:schemeClr val="bg2"/>
              </a:solidFill>
            </a:endParaRPr>
          </a:p>
        </p:txBody>
      </p:sp>
      <p:sp>
        <p:nvSpPr>
          <p:cNvPr id="3" name="Marcador de contenido 2">
            <a:extLst>
              <a:ext uri="{FF2B5EF4-FFF2-40B4-BE49-F238E27FC236}">
                <a16:creationId xmlns:a16="http://schemas.microsoft.com/office/drawing/2014/main" id="{F4C5A1BF-814C-C823-CCD0-0B582A6D8869}"/>
              </a:ext>
            </a:extLst>
          </p:cNvPr>
          <p:cNvSpPr>
            <a:spLocks noGrp="1"/>
          </p:cNvSpPr>
          <p:nvPr>
            <p:ph sz="half" idx="1"/>
          </p:nvPr>
        </p:nvSpPr>
        <p:spPr/>
        <p:txBody>
          <a:bodyPr/>
          <a:lstStyle/>
          <a:p>
            <a:pPr marL="0" indent="0" algn="just">
              <a:buNone/>
            </a:pPr>
            <a:r>
              <a:rPr lang="es-MX" dirty="0"/>
              <a:t>Idea de origen japones que busca emplear una idea de la parte integral del mantenimiento de la empresa.</a:t>
            </a:r>
          </a:p>
          <a:p>
            <a:pPr marL="0" indent="0" algn="just">
              <a:buNone/>
            </a:pPr>
            <a:r>
              <a:rPr lang="es-MX" dirty="0"/>
              <a:t>Consiste en 5 “S” que garantizan el mejor desempeño. Estas son:</a:t>
            </a:r>
          </a:p>
        </p:txBody>
      </p:sp>
      <p:sp>
        <p:nvSpPr>
          <p:cNvPr id="4" name="Marcador de contenido 3">
            <a:extLst>
              <a:ext uri="{FF2B5EF4-FFF2-40B4-BE49-F238E27FC236}">
                <a16:creationId xmlns:a16="http://schemas.microsoft.com/office/drawing/2014/main" id="{DB42D010-0BA2-A5D7-BE1F-479DC51AC169}"/>
              </a:ext>
            </a:extLst>
          </p:cNvPr>
          <p:cNvSpPr>
            <a:spLocks noGrp="1"/>
          </p:cNvSpPr>
          <p:nvPr>
            <p:ph sz="half" idx="2"/>
          </p:nvPr>
        </p:nvSpPr>
        <p:spPr/>
        <p:txBody>
          <a:bodyPr/>
          <a:lstStyle/>
          <a:p>
            <a:r>
              <a:rPr lang="es-MX" b="1" dirty="0"/>
              <a:t>1er S: Seiri: </a:t>
            </a:r>
            <a:r>
              <a:rPr lang="es-MX" dirty="0"/>
              <a:t>Separar lo necesario de lo innecesario.</a:t>
            </a:r>
          </a:p>
          <a:p>
            <a:pPr marL="0" indent="0">
              <a:buNone/>
            </a:pPr>
            <a:endParaRPr lang="es-MX" dirty="0"/>
          </a:p>
        </p:txBody>
      </p:sp>
      <p:sp>
        <p:nvSpPr>
          <p:cNvPr id="5" name="Marcador de pie de página 4">
            <a:extLst>
              <a:ext uri="{FF2B5EF4-FFF2-40B4-BE49-F238E27FC236}">
                <a16:creationId xmlns:a16="http://schemas.microsoft.com/office/drawing/2014/main" id="{521DEE00-9690-FB1A-74A6-504FB2B97081}"/>
              </a:ext>
            </a:extLst>
          </p:cNvPr>
          <p:cNvSpPr>
            <a:spLocks noGrp="1"/>
          </p:cNvSpPr>
          <p:nvPr>
            <p:ph type="ftr" sz="quarter" idx="11"/>
          </p:nvPr>
        </p:nvSpPr>
        <p:spPr/>
        <p:txBody>
          <a:bodyPr/>
          <a:lstStyle/>
          <a:p>
            <a:r>
              <a:rPr lang="es-MX" sz="1400" b="1" dirty="0">
                <a:solidFill>
                  <a:schemeClr val="tx1"/>
                </a:solidFill>
              </a:rPr>
              <a:t>EQUIPO- BLUE</a:t>
            </a:r>
          </a:p>
        </p:txBody>
      </p:sp>
      <p:sp>
        <p:nvSpPr>
          <p:cNvPr id="6" name="Marcador de número de diapositiva 5">
            <a:extLst>
              <a:ext uri="{FF2B5EF4-FFF2-40B4-BE49-F238E27FC236}">
                <a16:creationId xmlns:a16="http://schemas.microsoft.com/office/drawing/2014/main" id="{EFAFB2DB-2E7B-458C-6B81-A2B13C36FBA4}"/>
              </a:ext>
            </a:extLst>
          </p:cNvPr>
          <p:cNvSpPr>
            <a:spLocks noGrp="1"/>
          </p:cNvSpPr>
          <p:nvPr>
            <p:ph type="sldNum" sz="quarter" idx="12"/>
          </p:nvPr>
        </p:nvSpPr>
        <p:spPr/>
        <p:txBody>
          <a:bodyPr/>
          <a:lstStyle/>
          <a:p>
            <a:fld id="{A94A9745-AEF9-4308-B92F-CA2AD921C0FD}" type="slidenum">
              <a:rPr lang="es-MX" sz="1400" b="1" smtClean="0">
                <a:solidFill>
                  <a:schemeClr val="tx1"/>
                </a:solidFill>
              </a:rPr>
              <a:t>17</a:t>
            </a:fld>
            <a:endParaRPr lang="es-MX" sz="1400" b="1" dirty="0">
              <a:solidFill>
                <a:schemeClr val="tx1"/>
              </a:solidFill>
            </a:endParaRPr>
          </a:p>
        </p:txBody>
      </p:sp>
      <p:pic>
        <p:nvPicPr>
          <p:cNvPr id="7" name="Imagen 6">
            <a:extLst>
              <a:ext uri="{FF2B5EF4-FFF2-40B4-BE49-F238E27FC236}">
                <a16:creationId xmlns:a16="http://schemas.microsoft.com/office/drawing/2014/main" id="{729B5AA5-8EF2-95DA-EDB8-2B70E8CDEF0E}"/>
              </a:ext>
            </a:extLst>
          </p:cNvPr>
          <p:cNvPicPr>
            <a:picLocks noChangeAspect="1"/>
          </p:cNvPicPr>
          <p:nvPr/>
        </p:nvPicPr>
        <p:blipFill>
          <a:blip r:embed="rId3"/>
          <a:stretch>
            <a:fillRect/>
          </a:stretch>
        </p:blipFill>
        <p:spPr>
          <a:xfrm>
            <a:off x="6806738" y="2951548"/>
            <a:ext cx="3912523" cy="235694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8" name="CuadroTexto 7">
            <a:extLst>
              <a:ext uri="{FF2B5EF4-FFF2-40B4-BE49-F238E27FC236}">
                <a16:creationId xmlns:a16="http://schemas.microsoft.com/office/drawing/2014/main" id="{E14D076A-3825-E736-7847-3231684D896A}"/>
              </a:ext>
            </a:extLst>
          </p:cNvPr>
          <p:cNvSpPr txBox="1"/>
          <p:nvPr/>
        </p:nvSpPr>
        <p:spPr>
          <a:xfrm>
            <a:off x="6463495" y="5499453"/>
            <a:ext cx="4691605" cy="369332"/>
          </a:xfrm>
          <a:prstGeom prst="rect">
            <a:avLst/>
          </a:prstGeom>
          <a:noFill/>
        </p:spPr>
        <p:txBody>
          <a:bodyPr wrap="square" rtlCol="0">
            <a:spAutoFit/>
          </a:bodyPr>
          <a:lstStyle/>
          <a:p>
            <a:pPr algn="ctr"/>
            <a:r>
              <a:rPr lang="es-MX" b="1" i="1" dirty="0">
                <a:solidFill>
                  <a:schemeClr val="tx1">
                    <a:lumMod val="95000"/>
                    <a:lumOff val="5000"/>
                  </a:schemeClr>
                </a:solidFill>
              </a:rPr>
              <a:t>Figura: 1.5 Primer S, Seiri.</a:t>
            </a:r>
          </a:p>
        </p:txBody>
      </p:sp>
    </p:spTree>
    <p:extLst>
      <p:ext uri="{BB962C8B-B14F-4D97-AF65-F5344CB8AC3E}">
        <p14:creationId xmlns:p14="http://schemas.microsoft.com/office/powerpoint/2010/main" val="36967288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animEffect transition="in" filter="fade">
                                      <p:cBhvr>
                                        <p:cTn id="28" dur="1000"/>
                                        <p:tgtEl>
                                          <p:spTgt spid="4">
                                            <p:txEl>
                                              <p:pRg st="0" end="0"/>
                                            </p:txEl>
                                          </p:spTgt>
                                        </p:tgtEl>
                                      </p:cBhvr>
                                    </p:animEffect>
                                    <p:anim calcmode="lin" valueType="num">
                                      <p:cBhvr>
                                        <p:cTn id="29"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1000"/>
                                        <p:tgtEl>
                                          <p:spTgt spid="7"/>
                                        </p:tgtEl>
                                      </p:cBhvr>
                                    </p:animEffect>
                                    <p:anim calcmode="lin" valueType="num">
                                      <p:cBhvr>
                                        <p:cTn id="36" dur="1000" fill="hold"/>
                                        <p:tgtEl>
                                          <p:spTgt spid="7"/>
                                        </p:tgtEl>
                                        <p:attrNameLst>
                                          <p:attrName>ppt_x</p:attrName>
                                        </p:attrNameLst>
                                      </p:cBhvr>
                                      <p:tavLst>
                                        <p:tav tm="0">
                                          <p:val>
                                            <p:strVal val="#ppt_x"/>
                                          </p:val>
                                        </p:tav>
                                        <p:tav tm="100000">
                                          <p:val>
                                            <p:strVal val="#ppt_x"/>
                                          </p:val>
                                        </p:tav>
                                      </p:tavLst>
                                    </p:anim>
                                    <p:anim calcmode="lin" valueType="num">
                                      <p:cBhvr>
                                        <p:cTn id="37"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8"/>
                                        </p:tgtEl>
                                        <p:attrNameLst>
                                          <p:attrName>style.visibility</p:attrName>
                                        </p:attrNameLst>
                                      </p:cBhvr>
                                      <p:to>
                                        <p:strVal val="visible"/>
                                      </p:to>
                                    </p:set>
                                    <p:anim calcmode="lin" valueType="num">
                                      <p:cBhvr additive="base">
                                        <p:cTn id="42" dur="500" fill="hold"/>
                                        <p:tgtEl>
                                          <p:spTgt spid="8"/>
                                        </p:tgtEl>
                                        <p:attrNameLst>
                                          <p:attrName>ppt_x</p:attrName>
                                        </p:attrNameLst>
                                      </p:cBhvr>
                                      <p:tavLst>
                                        <p:tav tm="0">
                                          <p:val>
                                            <p:strVal val="#ppt_x"/>
                                          </p:val>
                                        </p:tav>
                                        <p:tav tm="100000">
                                          <p:val>
                                            <p:strVal val="#ppt_x"/>
                                          </p:val>
                                        </p:tav>
                                      </p:tavLst>
                                    </p:anim>
                                    <p:anim calcmode="lin" valueType="num">
                                      <p:cBhvr additive="base">
                                        <p:cTn id="4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D8C9EF1D-5B24-95B7-2F17-F30873F7D3DF}"/>
              </a:ext>
            </a:extLst>
          </p:cNvPr>
          <p:cNvSpPr>
            <a:spLocks noGrp="1"/>
          </p:cNvSpPr>
          <p:nvPr>
            <p:ph type="body" idx="1"/>
          </p:nvPr>
        </p:nvSpPr>
        <p:spPr>
          <a:xfrm>
            <a:off x="1101119" y="710119"/>
            <a:ext cx="3463217" cy="823912"/>
          </a:xfrm>
        </p:spPr>
        <p:txBody>
          <a:bodyPr/>
          <a:lstStyle/>
          <a:p>
            <a:r>
              <a:rPr lang="es-MX" dirty="0"/>
              <a:t>2da. Seiton: Orden/organización.</a:t>
            </a:r>
          </a:p>
        </p:txBody>
      </p:sp>
      <p:pic>
        <p:nvPicPr>
          <p:cNvPr id="9" name="Marcador de contenido 8">
            <a:extLst>
              <a:ext uri="{FF2B5EF4-FFF2-40B4-BE49-F238E27FC236}">
                <a16:creationId xmlns:a16="http://schemas.microsoft.com/office/drawing/2014/main" id="{C1BFEFD8-3E59-80E6-862D-4EA8BE009594}"/>
              </a:ext>
            </a:extLst>
          </p:cNvPr>
          <p:cNvPicPr>
            <a:picLocks noGrp="1" noChangeAspect="1"/>
          </p:cNvPicPr>
          <p:nvPr>
            <p:ph sz="half" idx="2"/>
          </p:nvPr>
        </p:nvPicPr>
        <p:blipFill>
          <a:blip r:embed="rId2"/>
          <a:stretch>
            <a:fillRect/>
          </a:stretch>
        </p:blipFill>
        <p:spPr>
          <a:xfrm>
            <a:off x="1101119" y="2123786"/>
            <a:ext cx="2610427" cy="261042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5" name="Marcador de texto 4">
            <a:extLst>
              <a:ext uri="{FF2B5EF4-FFF2-40B4-BE49-F238E27FC236}">
                <a16:creationId xmlns:a16="http://schemas.microsoft.com/office/drawing/2014/main" id="{89CD9EE4-947D-1BE4-2E29-B2B835387AED}"/>
              </a:ext>
            </a:extLst>
          </p:cNvPr>
          <p:cNvSpPr>
            <a:spLocks noGrp="1"/>
          </p:cNvSpPr>
          <p:nvPr>
            <p:ph type="body" sz="quarter" idx="3"/>
          </p:nvPr>
        </p:nvSpPr>
        <p:spPr>
          <a:xfrm>
            <a:off x="6441778" y="710119"/>
            <a:ext cx="4337644" cy="823912"/>
          </a:xfrm>
        </p:spPr>
        <p:txBody>
          <a:bodyPr/>
          <a:lstStyle/>
          <a:p>
            <a:r>
              <a:rPr lang="es-MX" dirty="0"/>
              <a:t>3ra. Seiso: Limpieza de la zona de trabajo.</a:t>
            </a:r>
          </a:p>
        </p:txBody>
      </p:sp>
      <p:pic>
        <p:nvPicPr>
          <p:cNvPr id="10" name="Marcador de contenido 9">
            <a:extLst>
              <a:ext uri="{FF2B5EF4-FFF2-40B4-BE49-F238E27FC236}">
                <a16:creationId xmlns:a16="http://schemas.microsoft.com/office/drawing/2014/main" id="{7727898A-CCCB-C26B-48AA-5FF53DC3BCE1}"/>
              </a:ext>
            </a:extLst>
          </p:cNvPr>
          <p:cNvPicPr>
            <a:picLocks noGrp="1" noChangeAspect="1"/>
          </p:cNvPicPr>
          <p:nvPr>
            <p:ph sz="quarter" idx="4"/>
          </p:nvPr>
        </p:nvPicPr>
        <p:blipFill>
          <a:blip r:embed="rId3"/>
          <a:stretch>
            <a:fillRect/>
          </a:stretch>
        </p:blipFill>
        <p:spPr>
          <a:xfrm>
            <a:off x="6721336" y="2123786"/>
            <a:ext cx="3518240" cy="2079965"/>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7" name="Marcador de pie de página 6">
            <a:extLst>
              <a:ext uri="{FF2B5EF4-FFF2-40B4-BE49-F238E27FC236}">
                <a16:creationId xmlns:a16="http://schemas.microsoft.com/office/drawing/2014/main" id="{4961EB25-6485-8A25-2043-E84A17FB813D}"/>
              </a:ext>
            </a:extLst>
          </p:cNvPr>
          <p:cNvSpPr>
            <a:spLocks noGrp="1"/>
          </p:cNvSpPr>
          <p:nvPr>
            <p:ph type="ftr" sz="quarter" idx="11"/>
          </p:nvPr>
        </p:nvSpPr>
        <p:spPr/>
        <p:txBody>
          <a:bodyPr/>
          <a:lstStyle/>
          <a:p>
            <a:r>
              <a:rPr lang="es-MX" sz="1400" b="1" dirty="0"/>
              <a:t>EQUIPO- BLUE</a:t>
            </a:r>
          </a:p>
        </p:txBody>
      </p:sp>
      <p:sp>
        <p:nvSpPr>
          <p:cNvPr id="8" name="Marcador de número de diapositiva 7">
            <a:extLst>
              <a:ext uri="{FF2B5EF4-FFF2-40B4-BE49-F238E27FC236}">
                <a16:creationId xmlns:a16="http://schemas.microsoft.com/office/drawing/2014/main" id="{5292BA5C-441E-9012-CA16-A07739036F06}"/>
              </a:ext>
            </a:extLst>
          </p:cNvPr>
          <p:cNvSpPr>
            <a:spLocks noGrp="1"/>
          </p:cNvSpPr>
          <p:nvPr>
            <p:ph type="sldNum" sz="quarter" idx="12"/>
          </p:nvPr>
        </p:nvSpPr>
        <p:spPr/>
        <p:txBody>
          <a:bodyPr/>
          <a:lstStyle/>
          <a:p>
            <a:fld id="{A94A9745-AEF9-4308-B92F-CA2AD921C0FD}" type="slidenum">
              <a:rPr lang="es-MX" sz="1400" b="1" smtClean="0"/>
              <a:t>18</a:t>
            </a:fld>
            <a:endParaRPr lang="es-MX" b="1" dirty="0"/>
          </a:p>
        </p:txBody>
      </p:sp>
      <p:sp>
        <p:nvSpPr>
          <p:cNvPr id="2" name="CuadroTexto 1">
            <a:extLst>
              <a:ext uri="{FF2B5EF4-FFF2-40B4-BE49-F238E27FC236}">
                <a16:creationId xmlns:a16="http://schemas.microsoft.com/office/drawing/2014/main" id="{03DBC935-FA05-9564-63F0-FE376A278A10}"/>
              </a:ext>
            </a:extLst>
          </p:cNvPr>
          <p:cNvSpPr txBox="1"/>
          <p:nvPr/>
        </p:nvSpPr>
        <p:spPr>
          <a:xfrm>
            <a:off x="8135073" y="6356350"/>
            <a:ext cx="2065116" cy="369332"/>
          </a:xfrm>
          <a:prstGeom prst="rect">
            <a:avLst/>
          </a:prstGeom>
          <a:noFill/>
        </p:spPr>
        <p:txBody>
          <a:bodyPr wrap="square" rtlCol="0">
            <a:spAutoFit/>
          </a:bodyPr>
          <a:lstStyle/>
          <a:p>
            <a:r>
              <a:rPr lang="es-MX" dirty="0">
                <a:solidFill>
                  <a:schemeClr val="bg2"/>
                </a:solidFill>
                <a:hlinkClick r:id="rId4" action="ppaction://hlinksldjump">
                  <a:extLst>
                    <a:ext uri="{A12FA001-AC4F-418D-AE19-62706E023703}">
                      <ahyp:hlinkClr xmlns:ahyp="http://schemas.microsoft.com/office/drawing/2018/hyperlinkcolor" val="tx"/>
                    </a:ext>
                  </a:extLst>
                </a:hlinkClick>
              </a:rPr>
              <a:t>Índice.</a:t>
            </a:r>
            <a:endParaRPr lang="es-MX" dirty="0">
              <a:solidFill>
                <a:schemeClr val="bg2"/>
              </a:solidFill>
            </a:endParaRPr>
          </a:p>
        </p:txBody>
      </p:sp>
      <p:sp>
        <p:nvSpPr>
          <p:cNvPr id="4" name="CuadroTexto 3">
            <a:extLst>
              <a:ext uri="{FF2B5EF4-FFF2-40B4-BE49-F238E27FC236}">
                <a16:creationId xmlns:a16="http://schemas.microsoft.com/office/drawing/2014/main" id="{1CD3E9A1-8F1A-09BC-21FD-6DEB107C04A3}"/>
              </a:ext>
            </a:extLst>
          </p:cNvPr>
          <p:cNvSpPr txBox="1"/>
          <p:nvPr/>
        </p:nvSpPr>
        <p:spPr>
          <a:xfrm>
            <a:off x="6399276" y="4364881"/>
            <a:ext cx="4691605" cy="369332"/>
          </a:xfrm>
          <a:prstGeom prst="rect">
            <a:avLst/>
          </a:prstGeom>
          <a:noFill/>
        </p:spPr>
        <p:txBody>
          <a:bodyPr wrap="square" rtlCol="0">
            <a:spAutoFit/>
          </a:bodyPr>
          <a:lstStyle/>
          <a:p>
            <a:pPr algn="ctr"/>
            <a:r>
              <a:rPr lang="es-MX" b="1" i="1" dirty="0">
                <a:solidFill>
                  <a:schemeClr val="tx1">
                    <a:lumMod val="95000"/>
                    <a:lumOff val="5000"/>
                  </a:schemeClr>
                </a:solidFill>
              </a:rPr>
              <a:t>Figura: 1.7 Tercera S, Seiso.</a:t>
            </a:r>
          </a:p>
        </p:txBody>
      </p:sp>
      <p:sp>
        <p:nvSpPr>
          <p:cNvPr id="6" name="CuadroTexto 5">
            <a:extLst>
              <a:ext uri="{FF2B5EF4-FFF2-40B4-BE49-F238E27FC236}">
                <a16:creationId xmlns:a16="http://schemas.microsoft.com/office/drawing/2014/main" id="{297E7026-7E96-6A23-9C53-D3AA64083923}"/>
              </a:ext>
            </a:extLst>
          </p:cNvPr>
          <p:cNvSpPr txBox="1"/>
          <p:nvPr/>
        </p:nvSpPr>
        <p:spPr>
          <a:xfrm>
            <a:off x="60529" y="5019821"/>
            <a:ext cx="4691605" cy="369332"/>
          </a:xfrm>
          <a:prstGeom prst="rect">
            <a:avLst/>
          </a:prstGeom>
          <a:noFill/>
        </p:spPr>
        <p:txBody>
          <a:bodyPr wrap="square" rtlCol="0">
            <a:spAutoFit/>
          </a:bodyPr>
          <a:lstStyle/>
          <a:p>
            <a:pPr algn="ctr"/>
            <a:r>
              <a:rPr lang="es-MX" b="1" i="1" dirty="0">
                <a:solidFill>
                  <a:schemeClr val="tx1">
                    <a:lumMod val="95000"/>
                    <a:lumOff val="5000"/>
                  </a:schemeClr>
                </a:solidFill>
              </a:rPr>
              <a:t>Figura: 1.6 Segunda S, Seiton.</a:t>
            </a:r>
          </a:p>
        </p:txBody>
      </p:sp>
    </p:spTree>
    <p:extLst>
      <p:ext uri="{BB962C8B-B14F-4D97-AF65-F5344CB8AC3E}">
        <p14:creationId xmlns:p14="http://schemas.microsoft.com/office/powerpoint/2010/main" val="6385457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1000"/>
                                        <p:tgtEl>
                                          <p:spTgt spid="5">
                                            <p:txEl>
                                              <p:pRg st="0" end="0"/>
                                            </p:txEl>
                                          </p:spTgt>
                                        </p:tgtEl>
                                      </p:cBhvr>
                                    </p:animEffect>
                                    <p:anim calcmode="lin" valueType="num">
                                      <p:cBhvr>
                                        <p:cTn id="2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000"/>
                                        <p:tgtEl>
                                          <p:spTgt spid="10"/>
                                        </p:tgtEl>
                                      </p:cBhvr>
                                    </p:animEffect>
                                    <p:anim calcmode="lin" valueType="num">
                                      <p:cBhvr>
                                        <p:cTn id="35" dur="1000" fill="hold"/>
                                        <p:tgtEl>
                                          <p:spTgt spid="10"/>
                                        </p:tgtEl>
                                        <p:attrNameLst>
                                          <p:attrName>ppt_x</p:attrName>
                                        </p:attrNameLst>
                                      </p:cBhvr>
                                      <p:tavLst>
                                        <p:tav tm="0">
                                          <p:val>
                                            <p:strVal val="#ppt_x"/>
                                          </p:val>
                                        </p:tav>
                                        <p:tav tm="100000">
                                          <p:val>
                                            <p:strVal val="#ppt_x"/>
                                          </p:val>
                                        </p:tav>
                                      </p:tavLst>
                                    </p:anim>
                                    <p:anim calcmode="lin" valueType="num">
                                      <p:cBhvr>
                                        <p:cTn id="3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4"/>
                                        </p:tgtEl>
                                        <p:attrNameLst>
                                          <p:attrName>style.visibility</p:attrName>
                                        </p:attrNameLst>
                                      </p:cBhvr>
                                      <p:to>
                                        <p:strVal val="visible"/>
                                      </p:to>
                                    </p:set>
                                    <p:anim calcmode="lin" valueType="num">
                                      <p:cBhvr additive="base">
                                        <p:cTn id="41" dur="500" fill="hold"/>
                                        <p:tgtEl>
                                          <p:spTgt spid="4"/>
                                        </p:tgtEl>
                                        <p:attrNameLst>
                                          <p:attrName>ppt_x</p:attrName>
                                        </p:attrNameLst>
                                      </p:cBhvr>
                                      <p:tavLst>
                                        <p:tav tm="0">
                                          <p:val>
                                            <p:strVal val="#ppt_x"/>
                                          </p:val>
                                        </p:tav>
                                        <p:tav tm="100000">
                                          <p:val>
                                            <p:strVal val="#ppt_x"/>
                                          </p:val>
                                        </p:tav>
                                      </p:tavLst>
                                    </p:anim>
                                    <p:anim calcmode="lin" valueType="num">
                                      <p:cBhvr additive="base">
                                        <p:cTn id="4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P spid="4"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A021446A-AD4A-FDCC-56CC-6F73B578EB7B}"/>
              </a:ext>
            </a:extLst>
          </p:cNvPr>
          <p:cNvSpPr>
            <a:spLocks noGrp="1"/>
          </p:cNvSpPr>
          <p:nvPr>
            <p:ph type="body" idx="1"/>
          </p:nvPr>
        </p:nvSpPr>
        <p:spPr>
          <a:xfrm>
            <a:off x="1121657" y="652412"/>
            <a:ext cx="5157787" cy="823912"/>
          </a:xfrm>
        </p:spPr>
        <p:txBody>
          <a:bodyPr>
            <a:normAutofit fontScale="92500" lnSpcReduction="20000"/>
          </a:bodyPr>
          <a:lstStyle/>
          <a:p>
            <a:r>
              <a:rPr lang="es-MX" dirty="0"/>
              <a:t>4ta. Seiketsu: Higiene(orden y cuidado) y visualización(genera confianza y satisfacción).</a:t>
            </a:r>
          </a:p>
        </p:txBody>
      </p:sp>
      <p:pic>
        <p:nvPicPr>
          <p:cNvPr id="10" name="Marcador de contenido 9">
            <a:extLst>
              <a:ext uri="{FF2B5EF4-FFF2-40B4-BE49-F238E27FC236}">
                <a16:creationId xmlns:a16="http://schemas.microsoft.com/office/drawing/2014/main" id="{B8E5C2CA-4D1A-FD8B-41AB-C3E6A87F5531}"/>
              </a:ext>
            </a:extLst>
          </p:cNvPr>
          <p:cNvPicPr>
            <a:picLocks noGrp="1" noChangeAspect="1"/>
          </p:cNvPicPr>
          <p:nvPr>
            <p:ph sz="half" idx="2"/>
          </p:nvPr>
        </p:nvPicPr>
        <p:blipFill>
          <a:blip r:embed="rId2"/>
          <a:stretch>
            <a:fillRect/>
          </a:stretch>
        </p:blipFill>
        <p:spPr>
          <a:xfrm>
            <a:off x="2142046" y="2097117"/>
            <a:ext cx="3117007" cy="181922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5" name="Marcador de texto 4">
            <a:extLst>
              <a:ext uri="{FF2B5EF4-FFF2-40B4-BE49-F238E27FC236}">
                <a16:creationId xmlns:a16="http://schemas.microsoft.com/office/drawing/2014/main" id="{D4727EAB-7C3B-7B03-1AF9-0EEB8A3DD17E}"/>
              </a:ext>
            </a:extLst>
          </p:cNvPr>
          <p:cNvSpPr>
            <a:spLocks noGrp="1"/>
          </p:cNvSpPr>
          <p:nvPr>
            <p:ph type="body" sz="quarter" idx="3"/>
          </p:nvPr>
        </p:nvSpPr>
        <p:spPr>
          <a:xfrm>
            <a:off x="6518646" y="652412"/>
            <a:ext cx="4551697" cy="823912"/>
          </a:xfrm>
        </p:spPr>
        <p:txBody>
          <a:bodyPr>
            <a:normAutofit fontScale="92500" lnSpcReduction="20000"/>
          </a:bodyPr>
          <a:lstStyle/>
          <a:p>
            <a:r>
              <a:rPr lang="es-MX" dirty="0"/>
              <a:t>5ta. Shitsuke: Disciplina (voluntad de realizar las cosas).</a:t>
            </a:r>
          </a:p>
        </p:txBody>
      </p:sp>
      <p:pic>
        <p:nvPicPr>
          <p:cNvPr id="9" name="Marcador de contenido 8">
            <a:extLst>
              <a:ext uri="{FF2B5EF4-FFF2-40B4-BE49-F238E27FC236}">
                <a16:creationId xmlns:a16="http://schemas.microsoft.com/office/drawing/2014/main" id="{FB2E38D1-D9F2-D3F7-D3D4-3A7E40BA81A0}"/>
              </a:ext>
            </a:extLst>
          </p:cNvPr>
          <p:cNvPicPr>
            <a:picLocks noGrp="1" noChangeAspect="1"/>
          </p:cNvPicPr>
          <p:nvPr>
            <p:ph sz="quarter" idx="4"/>
          </p:nvPr>
        </p:nvPicPr>
        <p:blipFill>
          <a:blip r:embed="rId3"/>
          <a:stretch>
            <a:fillRect/>
          </a:stretch>
        </p:blipFill>
        <p:spPr>
          <a:xfrm>
            <a:off x="7420000" y="2097117"/>
            <a:ext cx="2381200" cy="197163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7" name="Marcador de pie de página 6">
            <a:extLst>
              <a:ext uri="{FF2B5EF4-FFF2-40B4-BE49-F238E27FC236}">
                <a16:creationId xmlns:a16="http://schemas.microsoft.com/office/drawing/2014/main" id="{D67D9D41-0F79-2F6F-178A-D3642DBCE332}"/>
              </a:ext>
            </a:extLst>
          </p:cNvPr>
          <p:cNvSpPr>
            <a:spLocks noGrp="1"/>
          </p:cNvSpPr>
          <p:nvPr>
            <p:ph type="ftr" sz="quarter" idx="11"/>
          </p:nvPr>
        </p:nvSpPr>
        <p:spPr/>
        <p:txBody>
          <a:bodyPr/>
          <a:lstStyle/>
          <a:p>
            <a:r>
              <a:rPr lang="es-MX" sz="1400" b="1" dirty="0"/>
              <a:t>EQUIPO- BLUE</a:t>
            </a:r>
          </a:p>
        </p:txBody>
      </p:sp>
      <p:sp>
        <p:nvSpPr>
          <p:cNvPr id="8" name="Marcador de número de diapositiva 7">
            <a:extLst>
              <a:ext uri="{FF2B5EF4-FFF2-40B4-BE49-F238E27FC236}">
                <a16:creationId xmlns:a16="http://schemas.microsoft.com/office/drawing/2014/main" id="{2AD6E301-C752-960C-D9F3-F091089CE4BA}"/>
              </a:ext>
            </a:extLst>
          </p:cNvPr>
          <p:cNvSpPr>
            <a:spLocks noGrp="1"/>
          </p:cNvSpPr>
          <p:nvPr>
            <p:ph type="sldNum" sz="quarter" idx="12"/>
          </p:nvPr>
        </p:nvSpPr>
        <p:spPr>
          <a:xfrm>
            <a:off x="8610600" y="6401603"/>
            <a:ext cx="2743200" cy="365125"/>
          </a:xfrm>
        </p:spPr>
        <p:txBody>
          <a:bodyPr/>
          <a:lstStyle/>
          <a:p>
            <a:fld id="{A94A9745-AEF9-4308-B92F-CA2AD921C0FD}" type="slidenum">
              <a:rPr lang="es-MX" sz="1400" b="1" smtClean="0"/>
              <a:t>19</a:t>
            </a:fld>
            <a:endParaRPr lang="es-MX" b="1" dirty="0"/>
          </a:p>
        </p:txBody>
      </p:sp>
      <p:sp>
        <p:nvSpPr>
          <p:cNvPr id="2" name="CuadroTexto 1">
            <a:extLst>
              <a:ext uri="{FF2B5EF4-FFF2-40B4-BE49-F238E27FC236}">
                <a16:creationId xmlns:a16="http://schemas.microsoft.com/office/drawing/2014/main" id="{2B309F93-633B-DF21-7C5A-F7E7B16DE73E}"/>
              </a:ext>
            </a:extLst>
          </p:cNvPr>
          <p:cNvSpPr txBox="1"/>
          <p:nvPr/>
        </p:nvSpPr>
        <p:spPr>
          <a:xfrm>
            <a:off x="7917084" y="6356350"/>
            <a:ext cx="2065116" cy="369332"/>
          </a:xfrm>
          <a:prstGeom prst="rect">
            <a:avLst/>
          </a:prstGeom>
          <a:noFill/>
        </p:spPr>
        <p:txBody>
          <a:bodyPr wrap="square" rtlCol="0">
            <a:spAutoFit/>
          </a:bodyPr>
          <a:lstStyle/>
          <a:p>
            <a:r>
              <a:rPr lang="es-MX" dirty="0">
                <a:solidFill>
                  <a:schemeClr val="bg2"/>
                </a:solidFill>
                <a:hlinkClick r:id="rId4" action="ppaction://hlinksldjump">
                  <a:extLst>
                    <a:ext uri="{A12FA001-AC4F-418D-AE19-62706E023703}">
                      <ahyp:hlinkClr xmlns:ahyp="http://schemas.microsoft.com/office/drawing/2018/hyperlinkcolor" val="tx"/>
                    </a:ext>
                  </a:extLst>
                </a:hlinkClick>
              </a:rPr>
              <a:t>Índice.</a:t>
            </a:r>
            <a:endParaRPr lang="es-MX" dirty="0">
              <a:solidFill>
                <a:schemeClr val="bg2"/>
              </a:solidFill>
            </a:endParaRPr>
          </a:p>
        </p:txBody>
      </p:sp>
      <p:sp>
        <p:nvSpPr>
          <p:cNvPr id="4" name="CuadroTexto 3">
            <a:extLst>
              <a:ext uri="{FF2B5EF4-FFF2-40B4-BE49-F238E27FC236}">
                <a16:creationId xmlns:a16="http://schemas.microsoft.com/office/drawing/2014/main" id="{79A01D90-B571-94C7-96CB-006DE5F00178}"/>
              </a:ext>
            </a:extLst>
          </p:cNvPr>
          <p:cNvSpPr txBox="1"/>
          <p:nvPr/>
        </p:nvSpPr>
        <p:spPr>
          <a:xfrm>
            <a:off x="6518646" y="4192037"/>
            <a:ext cx="4691605" cy="369332"/>
          </a:xfrm>
          <a:prstGeom prst="rect">
            <a:avLst/>
          </a:prstGeom>
          <a:noFill/>
        </p:spPr>
        <p:txBody>
          <a:bodyPr wrap="square" rtlCol="0">
            <a:spAutoFit/>
          </a:bodyPr>
          <a:lstStyle/>
          <a:p>
            <a:pPr algn="ctr"/>
            <a:r>
              <a:rPr lang="es-MX" b="1" i="1" dirty="0">
                <a:solidFill>
                  <a:schemeClr val="tx1">
                    <a:lumMod val="95000"/>
                    <a:lumOff val="5000"/>
                  </a:schemeClr>
                </a:solidFill>
              </a:rPr>
              <a:t>Figura: 1.9 Quinta S, Shitsuke.</a:t>
            </a:r>
          </a:p>
        </p:txBody>
      </p:sp>
      <p:sp>
        <p:nvSpPr>
          <p:cNvPr id="6" name="CuadroTexto 5">
            <a:extLst>
              <a:ext uri="{FF2B5EF4-FFF2-40B4-BE49-F238E27FC236}">
                <a16:creationId xmlns:a16="http://schemas.microsoft.com/office/drawing/2014/main" id="{7BBEF3E6-31C5-DD9C-2BFA-003BD847089D}"/>
              </a:ext>
            </a:extLst>
          </p:cNvPr>
          <p:cNvSpPr txBox="1"/>
          <p:nvPr/>
        </p:nvSpPr>
        <p:spPr>
          <a:xfrm>
            <a:off x="1354746" y="4044097"/>
            <a:ext cx="4691605" cy="369332"/>
          </a:xfrm>
          <a:prstGeom prst="rect">
            <a:avLst/>
          </a:prstGeom>
          <a:noFill/>
        </p:spPr>
        <p:txBody>
          <a:bodyPr wrap="square" rtlCol="0">
            <a:spAutoFit/>
          </a:bodyPr>
          <a:lstStyle/>
          <a:p>
            <a:pPr algn="ctr"/>
            <a:r>
              <a:rPr lang="es-MX" b="1" i="1" dirty="0">
                <a:solidFill>
                  <a:schemeClr val="tx1">
                    <a:lumMod val="95000"/>
                    <a:lumOff val="5000"/>
                  </a:schemeClr>
                </a:solidFill>
              </a:rPr>
              <a:t>Figura: 1.8 Cuarta S, Seiketsu.</a:t>
            </a:r>
          </a:p>
        </p:txBody>
      </p:sp>
    </p:spTree>
    <p:extLst>
      <p:ext uri="{BB962C8B-B14F-4D97-AF65-F5344CB8AC3E}">
        <p14:creationId xmlns:p14="http://schemas.microsoft.com/office/powerpoint/2010/main" val="2089400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1000"/>
                                        <p:tgtEl>
                                          <p:spTgt spid="5">
                                            <p:txEl>
                                              <p:pRg st="0" end="0"/>
                                            </p:txEl>
                                          </p:spTgt>
                                        </p:tgtEl>
                                      </p:cBhvr>
                                    </p:animEffect>
                                    <p:anim calcmode="lin" valueType="num">
                                      <p:cBhvr>
                                        <p:cTn id="2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1000"/>
                                        <p:tgtEl>
                                          <p:spTgt spid="9"/>
                                        </p:tgtEl>
                                      </p:cBhvr>
                                    </p:animEffect>
                                    <p:anim calcmode="lin" valueType="num">
                                      <p:cBhvr>
                                        <p:cTn id="35" dur="1000" fill="hold"/>
                                        <p:tgtEl>
                                          <p:spTgt spid="9"/>
                                        </p:tgtEl>
                                        <p:attrNameLst>
                                          <p:attrName>ppt_x</p:attrName>
                                        </p:attrNameLst>
                                      </p:cBhvr>
                                      <p:tavLst>
                                        <p:tav tm="0">
                                          <p:val>
                                            <p:strVal val="#ppt_x"/>
                                          </p:val>
                                        </p:tav>
                                        <p:tav tm="100000">
                                          <p:val>
                                            <p:strVal val="#ppt_x"/>
                                          </p:val>
                                        </p:tav>
                                      </p:tavLst>
                                    </p:anim>
                                    <p:anim calcmode="lin" valueType="num">
                                      <p:cBhvr>
                                        <p:cTn id="3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4"/>
                                        </p:tgtEl>
                                        <p:attrNameLst>
                                          <p:attrName>style.visibility</p:attrName>
                                        </p:attrNameLst>
                                      </p:cBhvr>
                                      <p:to>
                                        <p:strVal val="visible"/>
                                      </p:to>
                                    </p:set>
                                    <p:anim calcmode="lin" valueType="num">
                                      <p:cBhvr additive="base">
                                        <p:cTn id="41" dur="500" fill="hold"/>
                                        <p:tgtEl>
                                          <p:spTgt spid="4"/>
                                        </p:tgtEl>
                                        <p:attrNameLst>
                                          <p:attrName>ppt_x</p:attrName>
                                        </p:attrNameLst>
                                      </p:cBhvr>
                                      <p:tavLst>
                                        <p:tav tm="0">
                                          <p:val>
                                            <p:strVal val="#ppt_x"/>
                                          </p:val>
                                        </p:tav>
                                        <p:tav tm="100000">
                                          <p:val>
                                            <p:strVal val="#ppt_x"/>
                                          </p:val>
                                        </p:tav>
                                      </p:tavLst>
                                    </p:anim>
                                    <p:anim calcmode="lin" valueType="num">
                                      <p:cBhvr additive="base">
                                        <p:cTn id="4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12ACEC61-E50C-4FE5-A644-751ABA3A53EA}"/>
              </a:ext>
            </a:extLst>
          </p:cNvPr>
          <p:cNvSpPr/>
          <p:nvPr/>
        </p:nvSpPr>
        <p:spPr>
          <a:xfrm>
            <a:off x="838200" y="1690688"/>
            <a:ext cx="9243349" cy="46656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Título 1">
            <a:extLst>
              <a:ext uri="{FF2B5EF4-FFF2-40B4-BE49-F238E27FC236}">
                <a16:creationId xmlns:a16="http://schemas.microsoft.com/office/drawing/2014/main" id="{CE991386-32B8-E5D2-FAEE-F243D26BE031}"/>
              </a:ext>
            </a:extLst>
          </p:cNvPr>
          <p:cNvSpPr>
            <a:spLocks noGrp="1"/>
          </p:cNvSpPr>
          <p:nvPr>
            <p:ph type="title"/>
          </p:nvPr>
        </p:nvSpPr>
        <p:spPr>
          <a:xfrm>
            <a:off x="838200" y="325796"/>
            <a:ext cx="10515600" cy="1325563"/>
          </a:xfrm>
        </p:spPr>
        <p:txBody>
          <a:bodyPr/>
          <a:lstStyle/>
          <a:p>
            <a:r>
              <a:rPr lang="es-MX" b="1" dirty="0">
                <a:solidFill>
                  <a:schemeClr val="bg2"/>
                </a:solidFill>
              </a:rPr>
              <a:t>INDICE</a:t>
            </a:r>
          </a:p>
        </p:txBody>
      </p:sp>
      <p:sp>
        <p:nvSpPr>
          <p:cNvPr id="3" name="Marcador de contenido 2">
            <a:extLst>
              <a:ext uri="{FF2B5EF4-FFF2-40B4-BE49-F238E27FC236}">
                <a16:creationId xmlns:a16="http://schemas.microsoft.com/office/drawing/2014/main" id="{48F033AE-EE06-4E41-D112-48F7B58F81AC}"/>
              </a:ext>
            </a:extLst>
          </p:cNvPr>
          <p:cNvSpPr>
            <a:spLocks noGrp="1"/>
          </p:cNvSpPr>
          <p:nvPr>
            <p:ph idx="1"/>
          </p:nvPr>
        </p:nvSpPr>
        <p:spPr/>
        <p:txBody>
          <a:bodyPr>
            <a:normAutofit fontScale="62500" lnSpcReduction="20000"/>
          </a:bodyPr>
          <a:lstStyle/>
          <a:p>
            <a:r>
              <a:rPr lang="es-ES" dirty="0">
                <a:hlinkClick r:id="rId2" action="ppaction://hlinksldjump">
                  <a:extLst>
                    <a:ext uri="{A12FA001-AC4F-418D-AE19-62706E023703}">
                      <ahyp:hlinkClr xmlns:ahyp="http://schemas.microsoft.com/office/drawing/2018/hyperlinkcolor" val="tx"/>
                    </a:ext>
                  </a:extLst>
                </a:hlinkClick>
              </a:rPr>
              <a:t>1. SISTEMAS DE CALIDAD.</a:t>
            </a:r>
            <a:endParaRPr lang="es-ES" dirty="0"/>
          </a:p>
          <a:p>
            <a:r>
              <a:rPr lang="es-ES" dirty="0">
                <a:hlinkClick r:id="rId3" action="ppaction://hlinksldjump">
                  <a:extLst>
                    <a:ext uri="{A12FA001-AC4F-418D-AE19-62706E023703}">
                      <ahyp:hlinkClr xmlns:ahyp="http://schemas.microsoft.com/office/drawing/2018/hyperlinkcolor" val="tx"/>
                    </a:ext>
                  </a:extLst>
                </a:hlinkClick>
              </a:rPr>
              <a:t>1.2 ¿Qué es la calidad?</a:t>
            </a:r>
            <a:endParaRPr lang="es-ES" dirty="0"/>
          </a:p>
          <a:p>
            <a:r>
              <a:rPr lang="es-ES" dirty="0">
                <a:hlinkClick r:id="rId4" action="ppaction://hlinksldjump">
                  <a:extLst>
                    <a:ext uri="{A12FA001-AC4F-418D-AE19-62706E023703}">
                      <ahyp:hlinkClr xmlns:ahyp="http://schemas.microsoft.com/office/drawing/2018/hyperlinkcolor" val="tx"/>
                    </a:ext>
                  </a:extLst>
                </a:hlinkClick>
              </a:rPr>
              <a:t>1.3 Fundamentos de la calidad.</a:t>
            </a:r>
            <a:endParaRPr lang="es-ES" dirty="0"/>
          </a:p>
          <a:p>
            <a:r>
              <a:rPr lang="es-ES" dirty="0">
                <a:hlinkClick r:id="rId5" action="ppaction://hlinksldjump">
                  <a:extLst>
                    <a:ext uri="{A12FA001-AC4F-418D-AE19-62706E023703}">
                      <ahyp:hlinkClr xmlns:ahyp="http://schemas.microsoft.com/office/drawing/2018/hyperlinkcolor" val="tx"/>
                    </a:ext>
                  </a:extLst>
                </a:hlinkClick>
              </a:rPr>
              <a:t>1.4 ¿Que determina la calidad?</a:t>
            </a:r>
            <a:endParaRPr lang="es-ES" dirty="0"/>
          </a:p>
          <a:p>
            <a:r>
              <a:rPr lang="es-ES" dirty="0">
                <a:hlinkClick r:id="rId6" action="ppaction://hlinksldjump">
                  <a:extLst>
                    <a:ext uri="{A12FA001-AC4F-418D-AE19-62706E023703}">
                      <ahyp:hlinkClr xmlns:ahyp="http://schemas.microsoft.com/office/drawing/2018/hyperlinkcolor" val="tx"/>
                    </a:ext>
                  </a:extLst>
                </a:hlinkClick>
              </a:rPr>
              <a:t>1.5 El control de calidad en la industria.</a:t>
            </a:r>
            <a:endParaRPr lang="es-ES" dirty="0"/>
          </a:p>
          <a:p>
            <a:r>
              <a:rPr lang="es-ES" dirty="0">
                <a:hlinkClick r:id="rId7" action="ppaction://hlinksldjump">
                  <a:extLst>
                    <a:ext uri="{A12FA001-AC4F-418D-AE19-62706E023703}">
                      <ahyp:hlinkClr xmlns:ahyp="http://schemas.microsoft.com/office/drawing/2018/hyperlinkcolor" val="tx"/>
                    </a:ext>
                  </a:extLst>
                </a:hlinkClick>
              </a:rPr>
              <a:t>1.6 Elementos de un sistema de gestión de calidad.</a:t>
            </a:r>
            <a:endParaRPr lang="es-ES" dirty="0"/>
          </a:p>
          <a:p>
            <a:r>
              <a:rPr lang="es-ES" dirty="0">
                <a:hlinkClick r:id="rId8" action="ppaction://hlinksldjump">
                  <a:extLst>
                    <a:ext uri="{A12FA001-AC4F-418D-AE19-62706E023703}">
                      <ahyp:hlinkClr xmlns:ahyp="http://schemas.microsoft.com/office/drawing/2018/hyperlinkcolor" val="tx"/>
                    </a:ext>
                  </a:extLst>
                </a:hlinkClick>
              </a:rPr>
              <a:t>1.7 ¿Qué beneficios atraen los sistemas de gestión de calidad?</a:t>
            </a:r>
            <a:endParaRPr lang="es-ES" dirty="0"/>
          </a:p>
          <a:p>
            <a:r>
              <a:rPr lang="es-ES" dirty="0">
                <a:hlinkClick r:id="rId9" action="ppaction://hlinksldjump">
                  <a:extLst>
                    <a:ext uri="{A12FA001-AC4F-418D-AE19-62706E023703}">
                      <ahyp:hlinkClr xmlns:ahyp="http://schemas.microsoft.com/office/drawing/2018/hyperlinkcolor" val="tx"/>
                    </a:ext>
                  </a:extLst>
                </a:hlinkClick>
              </a:rPr>
              <a:t>1.8 La importancia de la comunicación con los clientes.</a:t>
            </a:r>
            <a:endParaRPr lang="es-ES" dirty="0"/>
          </a:p>
          <a:p>
            <a:r>
              <a:rPr lang="es-ES" dirty="0">
                <a:hlinkClick r:id="rId10" action="ppaction://hlinksldjump">
                  <a:extLst>
                    <a:ext uri="{A12FA001-AC4F-418D-AE19-62706E023703}">
                      <ahyp:hlinkClr xmlns:ahyp="http://schemas.microsoft.com/office/drawing/2018/hyperlinkcolor" val="tx"/>
                    </a:ext>
                  </a:extLst>
                </a:hlinkClick>
              </a:rPr>
              <a:t>1.9 Mecanismos para detectar las necesidades de los clientes.</a:t>
            </a:r>
            <a:endParaRPr lang="es-ES" dirty="0"/>
          </a:p>
          <a:p>
            <a:r>
              <a:rPr lang="es-ES" dirty="0">
                <a:hlinkClick r:id="rId11" action="ppaction://hlinksldjump">
                  <a:extLst>
                    <a:ext uri="{A12FA001-AC4F-418D-AE19-62706E023703}">
                      <ahyp:hlinkClr xmlns:ahyp="http://schemas.microsoft.com/office/drawing/2018/hyperlinkcolor" val="tx"/>
                    </a:ext>
                  </a:extLst>
                </a:hlinkClick>
              </a:rPr>
              <a:t>1.10 Control de calidad total.</a:t>
            </a:r>
            <a:endParaRPr lang="es-ES" dirty="0"/>
          </a:p>
          <a:p>
            <a:r>
              <a:rPr lang="es-ES" dirty="0">
                <a:hlinkClick r:id="rId12" action="ppaction://hlinksldjump">
                  <a:extLst>
                    <a:ext uri="{A12FA001-AC4F-418D-AE19-62706E023703}">
                      <ahyp:hlinkClr xmlns:ahyp="http://schemas.microsoft.com/office/drawing/2018/hyperlinkcolor" val="tx"/>
                    </a:ext>
                  </a:extLst>
                </a:hlinkClick>
              </a:rPr>
              <a:t>1.11</a:t>
            </a:r>
            <a:r>
              <a:rPr lang="es-ES" dirty="0">
                <a:solidFill>
                  <a:srgbClr val="0563C1"/>
                </a:solidFill>
                <a:hlinkClick r:id="rId12" action="ppaction://hlinksldjump">
                  <a:extLst>
                    <a:ext uri="{A12FA001-AC4F-418D-AE19-62706E023703}">
                      <ahyp:hlinkClr xmlns:ahyp="http://schemas.microsoft.com/office/drawing/2018/hyperlinkcolor" val="tx"/>
                    </a:ext>
                  </a:extLst>
                </a:hlinkClick>
              </a:rPr>
              <a:t> </a:t>
            </a:r>
            <a:r>
              <a:rPr lang="es-ES" dirty="0">
                <a:hlinkClick r:id="rId12" action="ppaction://hlinksldjump">
                  <a:extLst>
                    <a:ext uri="{A12FA001-AC4F-418D-AE19-62706E023703}">
                      <ahyp:hlinkClr xmlns:ahyp="http://schemas.microsoft.com/office/drawing/2018/hyperlinkcolor" val="tx"/>
                    </a:ext>
                  </a:extLst>
                </a:hlinkClick>
              </a:rPr>
              <a:t>Programa 5s</a:t>
            </a:r>
            <a:endParaRPr lang="es-ES" dirty="0"/>
          </a:p>
          <a:p>
            <a:r>
              <a:rPr lang="es-ES" dirty="0">
                <a:hlinkClick r:id="rId13" action="ppaction://hlinksldjump">
                  <a:extLst>
                    <a:ext uri="{A12FA001-AC4F-418D-AE19-62706E023703}">
                      <ahyp:hlinkClr xmlns:ahyp="http://schemas.microsoft.com/office/drawing/2018/hyperlinkcolor" val="tx"/>
                    </a:ext>
                  </a:extLst>
                </a:hlinkClick>
              </a:rPr>
              <a:t>1.12 Normas ISO</a:t>
            </a:r>
            <a:endParaRPr lang="es-ES" dirty="0"/>
          </a:p>
          <a:p>
            <a:r>
              <a:rPr lang="es-ES" dirty="0">
                <a:hlinkClick r:id="rId14" action="ppaction://hlinksldjump">
                  <a:extLst>
                    <a:ext uri="{A12FA001-AC4F-418D-AE19-62706E023703}">
                      <ahyp:hlinkClr xmlns:ahyp="http://schemas.microsoft.com/office/drawing/2018/hyperlinkcolor" val="tx"/>
                    </a:ext>
                  </a:extLst>
                </a:hlinkClick>
              </a:rPr>
              <a:t>Referencias.</a:t>
            </a:r>
            <a:endParaRPr lang="es-ES" dirty="0"/>
          </a:p>
          <a:p>
            <a:endParaRPr lang="es-MX" dirty="0"/>
          </a:p>
        </p:txBody>
      </p:sp>
      <p:sp>
        <p:nvSpPr>
          <p:cNvPr id="4" name="Marcador de pie de página 3">
            <a:extLst>
              <a:ext uri="{FF2B5EF4-FFF2-40B4-BE49-F238E27FC236}">
                <a16:creationId xmlns:a16="http://schemas.microsoft.com/office/drawing/2014/main" id="{7D32D461-8491-6D8F-56BB-3B2F05BDE25F}"/>
              </a:ext>
            </a:extLst>
          </p:cNvPr>
          <p:cNvSpPr>
            <a:spLocks noGrp="1"/>
          </p:cNvSpPr>
          <p:nvPr>
            <p:ph type="ftr" sz="quarter" idx="11"/>
          </p:nvPr>
        </p:nvSpPr>
        <p:spPr/>
        <p:txBody>
          <a:bodyPr/>
          <a:lstStyle/>
          <a:p>
            <a:r>
              <a:rPr lang="es-MX" sz="1400" b="1" dirty="0"/>
              <a:t>EQUIPO- BLUE</a:t>
            </a:r>
          </a:p>
        </p:txBody>
      </p:sp>
      <p:sp>
        <p:nvSpPr>
          <p:cNvPr id="5" name="Marcador de número de diapositiva 4">
            <a:extLst>
              <a:ext uri="{FF2B5EF4-FFF2-40B4-BE49-F238E27FC236}">
                <a16:creationId xmlns:a16="http://schemas.microsoft.com/office/drawing/2014/main" id="{9E357F79-663A-B112-5165-F48113DF8020}"/>
              </a:ext>
            </a:extLst>
          </p:cNvPr>
          <p:cNvSpPr>
            <a:spLocks noGrp="1"/>
          </p:cNvSpPr>
          <p:nvPr>
            <p:ph type="sldNum" sz="quarter" idx="12"/>
          </p:nvPr>
        </p:nvSpPr>
        <p:spPr/>
        <p:txBody>
          <a:bodyPr/>
          <a:lstStyle/>
          <a:p>
            <a:fld id="{A94A9745-AEF9-4308-B92F-CA2AD921C0FD}" type="slidenum">
              <a:rPr lang="es-MX" sz="1400" b="1" smtClean="0"/>
              <a:t>2</a:t>
            </a:fld>
            <a:endParaRPr lang="es-MX" b="1" dirty="0"/>
          </a:p>
        </p:txBody>
      </p:sp>
    </p:spTree>
    <p:extLst>
      <p:ext uri="{BB962C8B-B14F-4D97-AF65-F5344CB8AC3E}">
        <p14:creationId xmlns:p14="http://schemas.microsoft.com/office/powerpoint/2010/main" val="37037620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B45EA2-FB80-8F32-DED3-47584917E0CB}"/>
              </a:ext>
            </a:extLst>
          </p:cNvPr>
          <p:cNvSpPr>
            <a:spLocks noGrp="1"/>
          </p:cNvSpPr>
          <p:nvPr>
            <p:ph type="title"/>
          </p:nvPr>
        </p:nvSpPr>
        <p:spPr>
          <a:xfrm>
            <a:off x="487955" y="418862"/>
            <a:ext cx="4114800" cy="1325563"/>
          </a:xfrm>
        </p:spPr>
        <p:txBody>
          <a:bodyPr>
            <a:normAutofit/>
          </a:bodyPr>
          <a:lstStyle/>
          <a:p>
            <a:r>
              <a:rPr lang="es-MX" sz="4000" b="1" dirty="0">
                <a:solidFill>
                  <a:schemeClr val="bg2"/>
                </a:solidFill>
                <a:hlinkClick r:id="rId2" action="ppaction://hlinksldjump">
                  <a:extLst>
                    <a:ext uri="{A12FA001-AC4F-418D-AE19-62706E023703}">
                      <ahyp:hlinkClr xmlns:ahyp="http://schemas.microsoft.com/office/drawing/2018/hyperlinkcolor" val="tx"/>
                    </a:ext>
                  </a:extLst>
                </a:hlinkClick>
              </a:rPr>
              <a:t>1.12 Normas ISO</a:t>
            </a:r>
            <a:endParaRPr lang="es-MX" sz="4000" b="1" dirty="0">
              <a:solidFill>
                <a:schemeClr val="bg2"/>
              </a:solidFill>
            </a:endParaRPr>
          </a:p>
        </p:txBody>
      </p:sp>
      <p:sp>
        <p:nvSpPr>
          <p:cNvPr id="3" name="Marcador de contenido 2">
            <a:extLst>
              <a:ext uri="{FF2B5EF4-FFF2-40B4-BE49-F238E27FC236}">
                <a16:creationId xmlns:a16="http://schemas.microsoft.com/office/drawing/2014/main" id="{F1A6234B-3491-0921-6852-4CA85DFD264F}"/>
              </a:ext>
            </a:extLst>
          </p:cNvPr>
          <p:cNvSpPr>
            <a:spLocks noGrp="1"/>
          </p:cNvSpPr>
          <p:nvPr>
            <p:ph sz="half" idx="1"/>
          </p:nvPr>
        </p:nvSpPr>
        <p:spPr>
          <a:xfrm>
            <a:off x="914540" y="2053159"/>
            <a:ext cx="4626167" cy="4351338"/>
          </a:xfrm>
        </p:spPr>
        <p:txBody>
          <a:bodyPr/>
          <a:lstStyle/>
          <a:p>
            <a:pPr marL="0" indent="0" algn="just">
              <a:buNone/>
            </a:pPr>
            <a:r>
              <a:rPr lang="es-ES" sz="2000" dirty="0"/>
              <a:t>Conjunto de estándares cuyo objetivo es establecer niveles en gestión, prestación de servicios y desarrollo de bienes. (GlobalSuiteSolutions, 2020).</a:t>
            </a:r>
          </a:p>
          <a:p>
            <a:pPr marL="0" indent="0" algn="just">
              <a:buNone/>
            </a:pPr>
            <a:r>
              <a:rPr lang="es-ES" sz="2000" dirty="0"/>
              <a:t>Las mas importantes son las normas ISO 9000, las cuales se muestran a continuación en la tabla 1.3:</a:t>
            </a:r>
          </a:p>
          <a:p>
            <a:endParaRPr lang="es-MX" dirty="0"/>
          </a:p>
        </p:txBody>
      </p:sp>
      <p:graphicFrame>
        <p:nvGraphicFramePr>
          <p:cNvPr id="7" name="Tabla 7">
            <a:extLst>
              <a:ext uri="{FF2B5EF4-FFF2-40B4-BE49-F238E27FC236}">
                <a16:creationId xmlns:a16="http://schemas.microsoft.com/office/drawing/2014/main" id="{7FEC49B7-4C85-DEDA-181D-7CD090D3AF65}"/>
              </a:ext>
            </a:extLst>
          </p:cNvPr>
          <p:cNvGraphicFramePr>
            <a:graphicFrameLocks noGrp="1"/>
          </p:cNvGraphicFramePr>
          <p:nvPr>
            <p:ph sz="half" idx="2"/>
            <p:extLst>
              <p:ext uri="{D42A27DB-BD31-4B8C-83A1-F6EECF244321}">
                <p14:modId xmlns:p14="http://schemas.microsoft.com/office/powerpoint/2010/main" val="870598305"/>
              </p:ext>
            </p:extLst>
          </p:nvPr>
        </p:nvGraphicFramePr>
        <p:xfrm>
          <a:off x="5540707" y="1499107"/>
          <a:ext cx="6547692" cy="4905390"/>
        </p:xfrm>
        <a:graphic>
          <a:graphicData uri="http://schemas.openxmlformats.org/drawingml/2006/table">
            <a:tbl>
              <a:tblPr firstRow="1" bandRow="1">
                <a:tableStyleId>{00A15C55-8517-42AA-B614-E9B94910E393}</a:tableStyleId>
              </a:tblPr>
              <a:tblGrid>
                <a:gridCol w="1222873">
                  <a:extLst>
                    <a:ext uri="{9D8B030D-6E8A-4147-A177-3AD203B41FA5}">
                      <a16:colId xmlns:a16="http://schemas.microsoft.com/office/drawing/2014/main" val="687957426"/>
                    </a:ext>
                  </a:extLst>
                </a:gridCol>
                <a:gridCol w="2577947">
                  <a:extLst>
                    <a:ext uri="{9D8B030D-6E8A-4147-A177-3AD203B41FA5}">
                      <a16:colId xmlns:a16="http://schemas.microsoft.com/office/drawing/2014/main" val="1734736843"/>
                    </a:ext>
                  </a:extLst>
                </a:gridCol>
                <a:gridCol w="2746872">
                  <a:extLst>
                    <a:ext uri="{9D8B030D-6E8A-4147-A177-3AD203B41FA5}">
                      <a16:colId xmlns:a16="http://schemas.microsoft.com/office/drawing/2014/main" val="1330731795"/>
                    </a:ext>
                  </a:extLst>
                </a:gridCol>
              </a:tblGrid>
              <a:tr h="347559">
                <a:tc gridSpan="3">
                  <a:txBody>
                    <a:bodyPr/>
                    <a:lstStyle/>
                    <a:p>
                      <a:pPr algn="just"/>
                      <a:r>
                        <a:rPr lang="es-MX" sz="1600" dirty="0"/>
                        <a:t>TABLA 1.3 Actualizaciones de las normas ISO 9000.</a:t>
                      </a:r>
                    </a:p>
                  </a:txBody>
                  <a:tcPr/>
                </a:tc>
                <a:tc hMerge="1">
                  <a:txBody>
                    <a:bodyPr/>
                    <a:lstStyle/>
                    <a:p>
                      <a:pPr algn="just"/>
                      <a:endParaRPr lang="es-MX" sz="1600" dirty="0"/>
                    </a:p>
                  </a:txBody>
                  <a:tcPr/>
                </a:tc>
                <a:tc hMerge="1">
                  <a:txBody>
                    <a:bodyPr/>
                    <a:lstStyle/>
                    <a:p>
                      <a:pPr algn="just"/>
                      <a:endParaRPr lang="es-MX" sz="1600" dirty="0"/>
                    </a:p>
                  </a:txBody>
                  <a:tcPr/>
                </a:tc>
                <a:extLst>
                  <a:ext uri="{0D108BD9-81ED-4DB2-BD59-A6C34878D82A}">
                    <a16:rowId xmlns:a16="http://schemas.microsoft.com/office/drawing/2014/main" val="204889563"/>
                  </a:ext>
                </a:extLst>
              </a:tr>
              <a:tr h="314363">
                <a:tc>
                  <a:txBody>
                    <a:bodyPr/>
                    <a:lstStyle/>
                    <a:p>
                      <a:pPr algn="just"/>
                      <a:r>
                        <a:rPr lang="es-MX" sz="1400" dirty="0"/>
                        <a:t>NORMA ISO:</a:t>
                      </a:r>
                    </a:p>
                  </a:txBody>
                  <a:tcPr/>
                </a:tc>
                <a:tc>
                  <a:txBody>
                    <a:bodyPr/>
                    <a:lstStyle/>
                    <a:p>
                      <a:pPr algn="just"/>
                      <a:r>
                        <a:rPr lang="es-MX" sz="1400" dirty="0"/>
                        <a:t>Argumento:</a:t>
                      </a:r>
                    </a:p>
                  </a:txBody>
                  <a:tcPr/>
                </a:tc>
                <a:tc>
                  <a:txBody>
                    <a:bodyPr/>
                    <a:lstStyle/>
                    <a:p>
                      <a:pPr algn="just"/>
                      <a:r>
                        <a:rPr lang="es-MX" sz="1400" dirty="0"/>
                        <a:t>Definición:</a:t>
                      </a:r>
                    </a:p>
                  </a:txBody>
                  <a:tcPr/>
                </a:tc>
                <a:extLst>
                  <a:ext uri="{0D108BD9-81ED-4DB2-BD59-A6C34878D82A}">
                    <a16:rowId xmlns:a16="http://schemas.microsoft.com/office/drawing/2014/main" val="602344701"/>
                  </a:ext>
                </a:extLst>
              </a:tr>
              <a:tr h="543917">
                <a:tc>
                  <a:txBody>
                    <a:bodyPr/>
                    <a:lstStyle/>
                    <a:p>
                      <a:pPr algn="just"/>
                      <a:r>
                        <a:rPr lang="es-MX" sz="1400" dirty="0"/>
                        <a:t>ISO 9000</a:t>
                      </a:r>
                    </a:p>
                  </a:txBody>
                  <a:tcPr/>
                </a:tc>
                <a:tc>
                  <a:txBody>
                    <a:bodyPr/>
                    <a:lstStyle/>
                    <a:p>
                      <a:pPr algn="just"/>
                      <a:r>
                        <a:rPr lang="es-MX" sz="1400" dirty="0"/>
                        <a:t>Fundamentos y vocabulario.</a:t>
                      </a:r>
                    </a:p>
                  </a:txBody>
                  <a:tcPr/>
                </a:tc>
                <a:tc>
                  <a:txBody>
                    <a:bodyPr/>
                    <a:lstStyle/>
                    <a:p>
                      <a:pPr algn="just"/>
                      <a:r>
                        <a:rPr lang="es-MX" sz="1400" dirty="0"/>
                        <a:t>Establece los lineamientos para la mejora de los sistemas de calidad.</a:t>
                      </a:r>
                    </a:p>
                  </a:txBody>
                  <a:tcPr/>
                </a:tc>
                <a:extLst>
                  <a:ext uri="{0D108BD9-81ED-4DB2-BD59-A6C34878D82A}">
                    <a16:rowId xmlns:a16="http://schemas.microsoft.com/office/drawing/2014/main" val="1255935517"/>
                  </a:ext>
                </a:extLst>
              </a:tr>
              <a:tr h="543917">
                <a:tc>
                  <a:txBody>
                    <a:bodyPr/>
                    <a:lstStyle/>
                    <a:p>
                      <a:pPr algn="just"/>
                      <a:r>
                        <a:rPr lang="es-MX" sz="1400" dirty="0"/>
                        <a:t>ISO 9001</a:t>
                      </a:r>
                    </a:p>
                  </a:txBody>
                  <a:tcPr/>
                </a:tc>
                <a:tc>
                  <a:txBody>
                    <a:bodyPr/>
                    <a:lstStyle/>
                    <a:p>
                      <a:pPr algn="just"/>
                      <a:r>
                        <a:rPr lang="es-MX" sz="1400" dirty="0"/>
                        <a:t>Requisitos mínimos.</a:t>
                      </a:r>
                    </a:p>
                  </a:txBody>
                  <a:tcPr/>
                </a:tc>
                <a:tc>
                  <a:txBody>
                    <a:bodyPr/>
                    <a:lstStyle/>
                    <a:p>
                      <a:pPr algn="just"/>
                      <a:r>
                        <a:rPr lang="es-MX" sz="1400" dirty="0"/>
                        <a:t>Establece los requisitos mínimos.</a:t>
                      </a:r>
                    </a:p>
                  </a:txBody>
                  <a:tcPr/>
                </a:tc>
                <a:extLst>
                  <a:ext uri="{0D108BD9-81ED-4DB2-BD59-A6C34878D82A}">
                    <a16:rowId xmlns:a16="http://schemas.microsoft.com/office/drawing/2014/main" val="3469613682"/>
                  </a:ext>
                </a:extLst>
              </a:tr>
              <a:tr h="543917">
                <a:tc>
                  <a:txBody>
                    <a:bodyPr/>
                    <a:lstStyle/>
                    <a:p>
                      <a:pPr algn="just"/>
                      <a:r>
                        <a:rPr lang="es-MX" sz="1400" dirty="0"/>
                        <a:t>ISO 9004</a:t>
                      </a:r>
                    </a:p>
                  </a:txBody>
                  <a:tcPr/>
                </a:tc>
                <a:tc>
                  <a:txBody>
                    <a:bodyPr/>
                    <a:lstStyle/>
                    <a:p>
                      <a:pPr algn="just"/>
                      <a:r>
                        <a:rPr lang="es-MX" sz="1400" dirty="0"/>
                        <a:t>Direcciones para la mejora del desempeño.</a:t>
                      </a:r>
                    </a:p>
                  </a:txBody>
                  <a:tcPr/>
                </a:tc>
                <a:tc>
                  <a:txBody>
                    <a:bodyPr/>
                    <a:lstStyle/>
                    <a:p>
                      <a:pPr algn="just"/>
                      <a:r>
                        <a:rPr lang="es-MX" sz="1400" dirty="0"/>
                        <a:t>Persigue la mejora continua de los sistemas.</a:t>
                      </a:r>
                    </a:p>
                  </a:txBody>
                  <a:tcPr/>
                </a:tc>
                <a:extLst>
                  <a:ext uri="{0D108BD9-81ED-4DB2-BD59-A6C34878D82A}">
                    <a16:rowId xmlns:a16="http://schemas.microsoft.com/office/drawing/2014/main" val="3087794881"/>
                  </a:ext>
                </a:extLst>
              </a:tr>
              <a:tr h="543917">
                <a:tc>
                  <a:txBody>
                    <a:bodyPr/>
                    <a:lstStyle/>
                    <a:p>
                      <a:pPr algn="just"/>
                      <a:r>
                        <a:rPr lang="es-MX" sz="1400" dirty="0"/>
                        <a:t>ISO 9001: 2000</a:t>
                      </a:r>
                    </a:p>
                  </a:txBody>
                  <a:tcPr/>
                </a:tc>
                <a:tc>
                  <a:txBody>
                    <a:bodyPr/>
                    <a:lstStyle/>
                    <a:p>
                      <a:pPr algn="just"/>
                      <a:r>
                        <a:rPr lang="es-MX" sz="1400" dirty="0"/>
                        <a:t>Orientación a los procesos.</a:t>
                      </a:r>
                    </a:p>
                  </a:txBody>
                  <a:tcPr/>
                </a:tc>
                <a:tc>
                  <a:txBody>
                    <a:bodyPr/>
                    <a:lstStyle/>
                    <a:p>
                      <a:pPr algn="just"/>
                      <a:r>
                        <a:rPr lang="es-MX" sz="1400" dirty="0"/>
                        <a:t>Determinado por las actividades de los procesos.</a:t>
                      </a:r>
                    </a:p>
                  </a:txBody>
                  <a:tcPr/>
                </a:tc>
                <a:extLst>
                  <a:ext uri="{0D108BD9-81ED-4DB2-BD59-A6C34878D82A}">
                    <a16:rowId xmlns:a16="http://schemas.microsoft.com/office/drawing/2014/main" val="1245397064"/>
                  </a:ext>
                </a:extLst>
              </a:tr>
              <a:tr h="543917">
                <a:tc>
                  <a:txBody>
                    <a:bodyPr/>
                    <a:lstStyle/>
                    <a:p>
                      <a:pPr algn="just"/>
                      <a:r>
                        <a:rPr lang="es-MX" sz="1400" dirty="0"/>
                        <a:t>ISO 9001: 2008</a:t>
                      </a:r>
                    </a:p>
                  </a:txBody>
                  <a:tcPr/>
                </a:tc>
                <a:tc>
                  <a:txBody>
                    <a:bodyPr/>
                    <a:lstStyle/>
                    <a:p>
                      <a:pPr algn="just"/>
                      <a:r>
                        <a:rPr lang="es-MX" sz="1400" dirty="0"/>
                        <a:t>Planteamiento de los requisitos de los sistemas de gestión de calidad.</a:t>
                      </a:r>
                    </a:p>
                  </a:txBody>
                  <a:tcPr/>
                </a:tc>
                <a:tc>
                  <a:txBody>
                    <a:bodyPr/>
                    <a:lstStyle/>
                    <a:p>
                      <a:pPr algn="just"/>
                      <a:r>
                        <a:rPr lang="es-MX" sz="1400" dirty="0"/>
                        <a:t>Determina los requisitos indispensables en los sistemas de calidad.</a:t>
                      </a:r>
                    </a:p>
                  </a:txBody>
                  <a:tcPr/>
                </a:tc>
                <a:extLst>
                  <a:ext uri="{0D108BD9-81ED-4DB2-BD59-A6C34878D82A}">
                    <a16:rowId xmlns:a16="http://schemas.microsoft.com/office/drawing/2014/main" val="914770447"/>
                  </a:ext>
                </a:extLst>
              </a:tr>
              <a:tr h="543917">
                <a:tc>
                  <a:txBody>
                    <a:bodyPr/>
                    <a:lstStyle/>
                    <a:p>
                      <a:pPr algn="just"/>
                      <a:r>
                        <a:rPr lang="es-MX" sz="1400" dirty="0"/>
                        <a:t>ISO 9001: 2015</a:t>
                      </a:r>
                    </a:p>
                  </a:txBody>
                  <a:tcPr/>
                </a:tc>
                <a:tc>
                  <a:txBody>
                    <a:bodyPr/>
                    <a:lstStyle/>
                    <a:p>
                      <a:pPr algn="just"/>
                      <a:r>
                        <a:rPr lang="es-MX" sz="1400" dirty="0"/>
                        <a:t>(Actualización norma ISO 9001: 2008).</a:t>
                      </a:r>
                    </a:p>
                  </a:txBody>
                  <a:tcPr/>
                </a:tc>
                <a:tc>
                  <a:txBody>
                    <a:bodyPr/>
                    <a:lstStyle/>
                    <a:p>
                      <a:pPr algn="just"/>
                      <a:r>
                        <a:rPr lang="es-MX" sz="1400" dirty="0"/>
                        <a:t>Se enfoca en la gestión de riesgos, la implementación de los sistemas y en la estructura interna de la organización.</a:t>
                      </a:r>
                    </a:p>
                  </a:txBody>
                  <a:tcPr/>
                </a:tc>
                <a:extLst>
                  <a:ext uri="{0D108BD9-81ED-4DB2-BD59-A6C34878D82A}">
                    <a16:rowId xmlns:a16="http://schemas.microsoft.com/office/drawing/2014/main" val="1990638403"/>
                  </a:ext>
                </a:extLst>
              </a:tr>
            </a:tbl>
          </a:graphicData>
        </a:graphic>
      </p:graphicFrame>
      <p:sp>
        <p:nvSpPr>
          <p:cNvPr id="5" name="Marcador de pie de página 4">
            <a:extLst>
              <a:ext uri="{FF2B5EF4-FFF2-40B4-BE49-F238E27FC236}">
                <a16:creationId xmlns:a16="http://schemas.microsoft.com/office/drawing/2014/main" id="{D28E04AE-3F9D-3C9B-CFA9-B264247DB58D}"/>
              </a:ext>
            </a:extLst>
          </p:cNvPr>
          <p:cNvSpPr>
            <a:spLocks noGrp="1" noRot="1" noMove="1" noResize="1" noEditPoints="1" noAdjustHandles="1" noChangeArrowheads="1" noChangeShapeType="1"/>
          </p:cNvSpPr>
          <p:nvPr>
            <p:ph type="ftr" sz="quarter" idx="11"/>
          </p:nvPr>
        </p:nvSpPr>
        <p:spPr>
          <a:xfrm>
            <a:off x="3051629" y="6404497"/>
            <a:ext cx="4114800" cy="365125"/>
          </a:xfrm>
        </p:spPr>
        <p:txBody>
          <a:bodyPr/>
          <a:lstStyle/>
          <a:p>
            <a:r>
              <a:rPr lang="es-MX" sz="1400" b="1" dirty="0">
                <a:solidFill>
                  <a:schemeClr val="tx1"/>
                </a:solidFill>
              </a:rPr>
              <a:t>EQUIPO- BLUE</a:t>
            </a:r>
          </a:p>
        </p:txBody>
      </p:sp>
      <p:sp>
        <p:nvSpPr>
          <p:cNvPr id="6" name="Marcador de número de diapositiva 5">
            <a:extLst>
              <a:ext uri="{FF2B5EF4-FFF2-40B4-BE49-F238E27FC236}">
                <a16:creationId xmlns:a16="http://schemas.microsoft.com/office/drawing/2014/main" id="{2FE15D30-2D1A-9651-BF03-E0DD6CF0C1DC}"/>
              </a:ext>
            </a:extLst>
          </p:cNvPr>
          <p:cNvSpPr>
            <a:spLocks noGrp="1" noRot="1" noMove="1" noResize="1" noEditPoints="1" noAdjustHandles="1" noChangeArrowheads="1" noChangeShapeType="1"/>
          </p:cNvSpPr>
          <p:nvPr>
            <p:ph type="sldNum" sz="quarter" idx="12"/>
          </p:nvPr>
        </p:nvSpPr>
        <p:spPr>
          <a:xfrm>
            <a:off x="8541152" y="6520025"/>
            <a:ext cx="2743200" cy="365125"/>
          </a:xfrm>
        </p:spPr>
        <p:txBody>
          <a:bodyPr/>
          <a:lstStyle/>
          <a:p>
            <a:fld id="{A94A9745-AEF9-4308-B92F-CA2AD921C0FD}" type="slidenum">
              <a:rPr lang="es-MX" sz="1400" b="1" smtClean="0">
                <a:solidFill>
                  <a:schemeClr val="tx1"/>
                </a:solidFill>
              </a:rPr>
              <a:t>20</a:t>
            </a:fld>
            <a:endParaRPr lang="es-MX" b="1" dirty="0">
              <a:solidFill>
                <a:schemeClr val="tx1"/>
              </a:solidFill>
            </a:endParaRPr>
          </a:p>
        </p:txBody>
      </p:sp>
    </p:spTree>
    <p:extLst>
      <p:ext uri="{BB962C8B-B14F-4D97-AF65-F5344CB8AC3E}">
        <p14:creationId xmlns:p14="http://schemas.microsoft.com/office/powerpoint/2010/main" val="15080759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posición de imagen 6">
            <a:extLst>
              <a:ext uri="{FF2B5EF4-FFF2-40B4-BE49-F238E27FC236}">
                <a16:creationId xmlns:a16="http://schemas.microsoft.com/office/drawing/2014/main" id="{FE687D1C-3CDE-C67E-F301-5B3E6B95042D}"/>
              </a:ext>
            </a:extLst>
          </p:cNvPr>
          <p:cNvPicPr>
            <a:picLocks noGrp="1" noChangeAspect="1"/>
          </p:cNvPicPr>
          <p:nvPr>
            <p:ph type="pic" idx="4294967295"/>
          </p:nvPr>
        </p:nvPicPr>
        <p:blipFill>
          <a:blip r:embed="rId2"/>
          <a:srcRect l="10423" r="10423"/>
          <a:stretch>
            <a:fillRect/>
          </a:stretch>
        </p:blipFill>
        <p:spPr>
          <a:xfrm>
            <a:off x="5266063" y="1253331"/>
            <a:ext cx="6087737" cy="4351338"/>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4" name="Marcador de texto 3">
            <a:extLst>
              <a:ext uri="{FF2B5EF4-FFF2-40B4-BE49-F238E27FC236}">
                <a16:creationId xmlns:a16="http://schemas.microsoft.com/office/drawing/2014/main" id="{9E4C6535-1DA4-2FF0-7219-6C4BE83C0903}"/>
              </a:ext>
            </a:extLst>
          </p:cNvPr>
          <p:cNvSpPr>
            <a:spLocks noGrp="1"/>
          </p:cNvSpPr>
          <p:nvPr>
            <p:ph type="body" sz="half" idx="2"/>
          </p:nvPr>
        </p:nvSpPr>
        <p:spPr>
          <a:xfrm>
            <a:off x="372786" y="979761"/>
            <a:ext cx="3932237" cy="3811588"/>
          </a:xfrm>
          <a:effectLst>
            <a:glow rad="127000">
              <a:schemeClr val="bg1"/>
            </a:glow>
            <a:outerShdw blurRad="622300" dist="50800" dir="5400000" algn="ctr" rotWithShape="0">
              <a:srgbClr val="000000">
                <a:alpha val="43137"/>
              </a:srgbClr>
            </a:outerShdw>
            <a:reflection endPos="0" dist="88900" dir="5400000" sy="-100000" algn="bl" rotWithShape="0"/>
          </a:effectLst>
        </p:spPr>
        <p:txBody>
          <a:bodyPr>
            <a:normAutofit fontScale="70000" lnSpcReduction="20000"/>
          </a:bodyPr>
          <a:lstStyle/>
          <a:p>
            <a:pPr algn="just">
              <a:lnSpc>
                <a:spcPct val="120000"/>
              </a:lnSpc>
            </a:pPr>
            <a:r>
              <a:rPr lang="es-ES" sz="2300" dirty="0">
                <a:latin typeface="Daytona" panose="020B0604030500040204" pitchFamily="34" charset="0"/>
                <a:cs typeface="DaunPenh" panose="01010101010101010101" pitchFamily="2" charset="0"/>
              </a:rPr>
              <a:t>De acuerdo con Berghe:</a:t>
            </a:r>
          </a:p>
          <a:p>
            <a:pPr algn="just">
              <a:lnSpc>
                <a:spcPct val="120000"/>
              </a:lnSpc>
            </a:pPr>
            <a:endParaRPr lang="es-ES" sz="2300" dirty="0">
              <a:latin typeface="Daytona" panose="020B0604030500040204" pitchFamily="34" charset="0"/>
              <a:cs typeface="DaunPenh" panose="01010101010101010101" pitchFamily="2" charset="0"/>
            </a:endParaRPr>
          </a:p>
          <a:p>
            <a:pPr algn="just">
              <a:lnSpc>
                <a:spcPct val="120000"/>
              </a:lnSpc>
            </a:pPr>
            <a:r>
              <a:rPr lang="es-ES" sz="2300" dirty="0">
                <a:latin typeface="Daytona" panose="020B0604030500040204" pitchFamily="34" charset="0"/>
                <a:cs typeface="DaunPenh" panose="01010101010101010101" pitchFamily="2" charset="0"/>
              </a:rPr>
              <a:t>Un certificado ISO 9000 para una organización docente ofrece una “garantía” de que ésta se halla bien estructurada y de que los resultados de sus programas y cursos responden a los objetivos y necesidades planteados por los usuarios; pero no garantizan necesariamente que los contenidos de dichos cursos y programas cumplan una determinada norma educativa. (Berghe, 1997, pp 23).</a:t>
            </a:r>
          </a:p>
          <a:p>
            <a:endParaRPr lang="es-MX" dirty="0"/>
          </a:p>
        </p:txBody>
      </p:sp>
      <p:sp>
        <p:nvSpPr>
          <p:cNvPr id="5" name="Marcador de pie de página 4">
            <a:extLst>
              <a:ext uri="{FF2B5EF4-FFF2-40B4-BE49-F238E27FC236}">
                <a16:creationId xmlns:a16="http://schemas.microsoft.com/office/drawing/2014/main" id="{2FFA4167-ED88-C016-A292-E59BB60EDB1D}"/>
              </a:ext>
            </a:extLst>
          </p:cNvPr>
          <p:cNvSpPr>
            <a:spLocks noGrp="1"/>
          </p:cNvSpPr>
          <p:nvPr>
            <p:ph type="ftr" sz="quarter" idx="11"/>
          </p:nvPr>
        </p:nvSpPr>
        <p:spPr/>
        <p:txBody>
          <a:bodyPr/>
          <a:lstStyle/>
          <a:p>
            <a:r>
              <a:rPr lang="es-MX" sz="1400" b="1" dirty="0">
                <a:solidFill>
                  <a:schemeClr val="tx1"/>
                </a:solidFill>
              </a:rPr>
              <a:t>EQUIPO- BLUE</a:t>
            </a:r>
          </a:p>
        </p:txBody>
      </p:sp>
      <p:sp>
        <p:nvSpPr>
          <p:cNvPr id="6" name="Marcador de número de diapositiva 5">
            <a:extLst>
              <a:ext uri="{FF2B5EF4-FFF2-40B4-BE49-F238E27FC236}">
                <a16:creationId xmlns:a16="http://schemas.microsoft.com/office/drawing/2014/main" id="{2C500AE4-A063-F0B5-50E0-DE4B5B4A555B}"/>
              </a:ext>
            </a:extLst>
          </p:cNvPr>
          <p:cNvSpPr>
            <a:spLocks noGrp="1"/>
          </p:cNvSpPr>
          <p:nvPr>
            <p:ph type="sldNum" sz="quarter" idx="12"/>
          </p:nvPr>
        </p:nvSpPr>
        <p:spPr/>
        <p:txBody>
          <a:bodyPr/>
          <a:lstStyle/>
          <a:p>
            <a:fld id="{A94A9745-AEF9-4308-B92F-CA2AD921C0FD}" type="slidenum">
              <a:rPr lang="es-MX" sz="1400" b="1" smtClean="0">
                <a:solidFill>
                  <a:schemeClr val="tx1"/>
                </a:solidFill>
              </a:rPr>
              <a:t>21</a:t>
            </a:fld>
            <a:endParaRPr lang="es-MX" sz="1400" b="1" dirty="0">
              <a:solidFill>
                <a:schemeClr val="tx1"/>
              </a:solidFill>
            </a:endParaRPr>
          </a:p>
        </p:txBody>
      </p:sp>
      <p:sp>
        <p:nvSpPr>
          <p:cNvPr id="2" name="CuadroTexto 1">
            <a:extLst>
              <a:ext uri="{FF2B5EF4-FFF2-40B4-BE49-F238E27FC236}">
                <a16:creationId xmlns:a16="http://schemas.microsoft.com/office/drawing/2014/main" id="{0AB64E81-4195-13D9-BFE9-09CB0ABED7DF}"/>
              </a:ext>
            </a:extLst>
          </p:cNvPr>
          <p:cNvSpPr txBox="1"/>
          <p:nvPr/>
        </p:nvSpPr>
        <p:spPr>
          <a:xfrm>
            <a:off x="7917084" y="6356350"/>
            <a:ext cx="2065116" cy="369332"/>
          </a:xfrm>
          <a:prstGeom prst="rect">
            <a:avLst/>
          </a:prstGeom>
          <a:noFill/>
        </p:spPr>
        <p:txBody>
          <a:bodyPr wrap="square" rtlCol="0">
            <a:spAutoFit/>
          </a:bodyPr>
          <a:lstStyle/>
          <a:p>
            <a:r>
              <a:rPr lang="es-MX" dirty="0">
                <a:hlinkClick r:id="rId3" action="ppaction://hlinksldjump">
                  <a:extLst>
                    <a:ext uri="{A12FA001-AC4F-418D-AE19-62706E023703}">
                      <ahyp:hlinkClr xmlns:ahyp="http://schemas.microsoft.com/office/drawing/2018/hyperlinkcolor" val="tx"/>
                    </a:ext>
                  </a:extLst>
                </a:hlinkClick>
              </a:rPr>
              <a:t>Índice.</a:t>
            </a:r>
            <a:endParaRPr lang="es-MX" dirty="0"/>
          </a:p>
        </p:txBody>
      </p:sp>
      <p:sp>
        <p:nvSpPr>
          <p:cNvPr id="3" name="CuadroTexto 2">
            <a:extLst>
              <a:ext uri="{FF2B5EF4-FFF2-40B4-BE49-F238E27FC236}">
                <a16:creationId xmlns:a16="http://schemas.microsoft.com/office/drawing/2014/main" id="{34D014E9-5B85-CB91-49DB-4EABC39966BE}"/>
              </a:ext>
            </a:extLst>
          </p:cNvPr>
          <p:cNvSpPr txBox="1"/>
          <p:nvPr/>
        </p:nvSpPr>
        <p:spPr>
          <a:xfrm>
            <a:off x="6264797" y="5702198"/>
            <a:ext cx="4691605" cy="369332"/>
          </a:xfrm>
          <a:prstGeom prst="rect">
            <a:avLst/>
          </a:prstGeom>
          <a:noFill/>
        </p:spPr>
        <p:txBody>
          <a:bodyPr wrap="square" rtlCol="0">
            <a:spAutoFit/>
          </a:bodyPr>
          <a:lstStyle/>
          <a:p>
            <a:pPr algn="ctr"/>
            <a:r>
              <a:rPr lang="es-MX" b="1" i="1" dirty="0">
                <a:solidFill>
                  <a:schemeClr val="tx1">
                    <a:lumMod val="95000"/>
                    <a:lumOff val="5000"/>
                  </a:schemeClr>
                </a:solidFill>
              </a:rPr>
              <a:t>Figura: 1.10 Norma ISO 9001.</a:t>
            </a:r>
          </a:p>
        </p:txBody>
      </p:sp>
    </p:spTree>
    <p:extLst>
      <p:ext uri="{BB962C8B-B14F-4D97-AF65-F5344CB8AC3E}">
        <p14:creationId xmlns:p14="http://schemas.microsoft.com/office/powerpoint/2010/main" val="42647228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2" end="2"/>
                                            </p:txEl>
                                          </p:spTgt>
                                        </p:tgtEl>
                                        <p:attrNameLst>
                                          <p:attrName>style.visibility</p:attrName>
                                        </p:attrNameLst>
                                      </p:cBhvr>
                                      <p:to>
                                        <p:strVal val="visible"/>
                                      </p:to>
                                    </p:set>
                                    <p:animEffect transition="in" filter="fade">
                                      <p:cBhvr>
                                        <p:cTn id="14" dur="1000"/>
                                        <p:tgtEl>
                                          <p:spTgt spid="4">
                                            <p:txEl>
                                              <p:pRg st="2" end="2"/>
                                            </p:txEl>
                                          </p:spTgt>
                                        </p:tgtEl>
                                      </p:cBhvr>
                                    </p:animEffect>
                                    <p:anim calcmode="lin" valueType="num">
                                      <p:cBhvr>
                                        <p:cTn id="15"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ppt_x"/>
                                          </p:val>
                                        </p:tav>
                                        <p:tav tm="100000">
                                          <p:val>
                                            <p:strVal val="#ppt_x"/>
                                          </p:val>
                                        </p:tav>
                                      </p:tavLst>
                                    </p:anim>
                                    <p:anim calcmode="lin" valueType="num">
                                      <p:cBhvr additive="base">
                                        <p:cTn id="29"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D5AD34-FAE5-A5C0-716F-E0AEF54DD663}"/>
              </a:ext>
            </a:extLst>
          </p:cNvPr>
          <p:cNvSpPr>
            <a:spLocks noGrp="1"/>
          </p:cNvSpPr>
          <p:nvPr>
            <p:ph type="title"/>
          </p:nvPr>
        </p:nvSpPr>
        <p:spPr/>
        <p:txBody>
          <a:bodyPr/>
          <a:lstStyle/>
          <a:p>
            <a:r>
              <a:rPr lang="es-MX" b="1" dirty="0">
                <a:solidFill>
                  <a:schemeClr val="bg2"/>
                </a:solidFill>
                <a:hlinkClick r:id="rId2" action="ppaction://hlinksldjump">
                  <a:extLst>
                    <a:ext uri="{A12FA001-AC4F-418D-AE19-62706E023703}">
                      <ahyp:hlinkClr xmlns:ahyp="http://schemas.microsoft.com/office/drawing/2018/hyperlinkcolor" val="tx"/>
                    </a:ext>
                  </a:extLst>
                </a:hlinkClick>
              </a:rPr>
              <a:t>Referencias.</a:t>
            </a:r>
            <a:endParaRPr lang="es-MX" b="1" dirty="0">
              <a:solidFill>
                <a:schemeClr val="bg2"/>
              </a:solidFill>
            </a:endParaRPr>
          </a:p>
        </p:txBody>
      </p:sp>
      <p:sp>
        <p:nvSpPr>
          <p:cNvPr id="3" name="Marcador de contenido 2">
            <a:extLst>
              <a:ext uri="{FF2B5EF4-FFF2-40B4-BE49-F238E27FC236}">
                <a16:creationId xmlns:a16="http://schemas.microsoft.com/office/drawing/2014/main" id="{46F14D28-636D-1B4E-9E20-5CAB2B86BA59}"/>
              </a:ext>
            </a:extLst>
          </p:cNvPr>
          <p:cNvSpPr>
            <a:spLocks noGrp="1"/>
          </p:cNvSpPr>
          <p:nvPr>
            <p:ph idx="1"/>
          </p:nvPr>
        </p:nvSpPr>
        <p:spPr>
          <a:xfrm>
            <a:off x="983848" y="2025570"/>
            <a:ext cx="8854215" cy="4173618"/>
          </a:xfrm>
        </p:spPr>
        <p:txBody>
          <a:bodyPr>
            <a:normAutofit fontScale="92500" lnSpcReduction="20000"/>
          </a:bodyPr>
          <a:lstStyle/>
          <a:p>
            <a:pPr marL="228600" marR="0" lvl="0" indent="-228600"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ASQ. (s. f.). </a:t>
            </a:r>
            <a:r>
              <a:rPr kumimoji="0" lang="es-MX" sz="17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What Is a Quality Management System (QMS)?.</a:t>
            </a:r>
            <a:r>
              <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a:t>
            </a:r>
            <a:r>
              <a:rPr kumimoji="0" lang="es-MX" sz="17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3"/>
              </a:rPr>
              <a:t>https://normas-apa.org/referencias/citar-pagina-web/</a:t>
            </a:r>
            <a:endPar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Berghe, V. (2005). </a:t>
            </a:r>
            <a:r>
              <a:rPr kumimoji="0" lang="es-MX" sz="17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"Aplicación de las normas ISO 9000 a la enseñanza y la formación."</a:t>
            </a:r>
            <a:r>
              <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(“Aplicación de las normas ISO 9000 a la enseñanza y la formación”) </a:t>
            </a:r>
            <a:r>
              <a:rPr kumimoji="0" lang="es-MX" sz="17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4"/>
              </a:rPr>
              <a:t>file:///C:/Users/israe/Downloads/Dialnet-AplicacionDeLasNormasISO9000ALaEnsenanzaYLaFormaci-131241.pdf</a:t>
            </a:r>
            <a:endPar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Centro Nacional de Información de Ciencias Médicas.( oct.-dic. 1997). ACIMED. </a:t>
            </a:r>
            <a:r>
              <a:rPr kumimoji="0" lang="es-MX" sz="17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Revista Cubana de Información en Ciencias de la Salud.</a:t>
            </a:r>
            <a:r>
              <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v.5 n.4. supl.</a:t>
            </a:r>
            <a:r>
              <a:rPr kumimoji="0" lang="es-MX" sz="17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5"/>
              </a:rPr>
              <a:t>http://scielo.sld.cu/scielo.php?script=sci_arttext&amp;pid=S1024-94351997000400001</a:t>
            </a:r>
            <a:endPar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Chacon, J., Rugel, S. (2018). Artículo de Revisión. </a:t>
            </a:r>
            <a:r>
              <a:rPr kumimoji="0" lang="es-MX" sz="17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Teorías, Modelos y Sistemas de Gestión de Calidad, Vol.39 </a:t>
            </a:r>
            <a:r>
              <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(N°50), 14. </a:t>
            </a:r>
            <a:r>
              <a:rPr kumimoji="0" lang="es-MX" sz="17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6"/>
              </a:rPr>
              <a:t>http://www.revistaespacios.com/a18v39n50/18395014.html</a:t>
            </a:r>
            <a:endParaRPr kumimoji="0" lang="es-MX" sz="17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endParaRPr lang="es-MX" dirty="0"/>
          </a:p>
        </p:txBody>
      </p:sp>
      <p:sp>
        <p:nvSpPr>
          <p:cNvPr id="4" name="Marcador de pie de página 3">
            <a:extLst>
              <a:ext uri="{FF2B5EF4-FFF2-40B4-BE49-F238E27FC236}">
                <a16:creationId xmlns:a16="http://schemas.microsoft.com/office/drawing/2014/main" id="{ABC7732D-CDDC-4255-3EB5-EDDB943D8259}"/>
              </a:ext>
            </a:extLst>
          </p:cNvPr>
          <p:cNvSpPr>
            <a:spLocks noGrp="1"/>
          </p:cNvSpPr>
          <p:nvPr>
            <p:ph type="ftr" sz="quarter" idx="11"/>
          </p:nvPr>
        </p:nvSpPr>
        <p:spPr/>
        <p:txBody>
          <a:bodyPr/>
          <a:lstStyle/>
          <a:p>
            <a:r>
              <a:rPr lang="es-MX" sz="1400" b="1" dirty="0"/>
              <a:t>EQUIPO- BLUE</a:t>
            </a:r>
          </a:p>
        </p:txBody>
      </p:sp>
      <p:sp>
        <p:nvSpPr>
          <p:cNvPr id="5" name="Marcador de número de diapositiva 4">
            <a:extLst>
              <a:ext uri="{FF2B5EF4-FFF2-40B4-BE49-F238E27FC236}">
                <a16:creationId xmlns:a16="http://schemas.microsoft.com/office/drawing/2014/main" id="{22166E36-25B9-BC2F-D38C-3F0D2C2A80C7}"/>
              </a:ext>
            </a:extLst>
          </p:cNvPr>
          <p:cNvSpPr>
            <a:spLocks noGrp="1"/>
          </p:cNvSpPr>
          <p:nvPr>
            <p:ph type="sldNum" sz="quarter" idx="12"/>
          </p:nvPr>
        </p:nvSpPr>
        <p:spPr/>
        <p:txBody>
          <a:bodyPr/>
          <a:lstStyle/>
          <a:p>
            <a:fld id="{A94A9745-AEF9-4308-B92F-CA2AD921C0FD}" type="slidenum">
              <a:rPr lang="es-MX" sz="1400" b="1" smtClean="0"/>
              <a:t>22</a:t>
            </a:fld>
            <a:endParaRPr lang="es-MX" b="1" dirty="0"/>
          </a:p>
        </p:txBody>
      </p:sp>
    </p:spTree>
    <p:extLst>
      <p:ext uri="{BB962C8B-B14F-4D97-AF65-F5344CB8AC3E}">
        <p14:creationId xmlns:p14="http://schemas.microsoft.com/office/powerpoint/2010/main" val="27394289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30A51E5-9AD5-4FA3-D681-B470742E9343}"/>
              </a:ext>
            </a:extLst>
          </p:cNvPr>
          <p:cNvSpPr>
            <a:spLocks noGrp="1"/>
          </p:cNvSpPr>
          <p:nvPr>
            <p:ph idx="1"/>
          </p:nvPr>
        </p:nvSpPr>
        <p:spPr>
          <a:xfrm>
            <a:off x="590309" y="1782502"/>
            <a:ext cx="9468091" cy="4573848"/>
          </a:xfrm>
        </p:spPr>
        <p:txBody>
          <a:bodyPr>
            <a:normAutofit fontScale="92500" lnSpcReduction="20000"/>
          </a:bodyPr>
          <a:lstStyle/>
          <a:p>
            <a:pPr marL="228600" marR="0" lvl="0" indent="-228600"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Facultad de Ciencias Económicas. Universidad Nacional de Colombia (2005). </a:t>
            </a:r>
            <a:r>
              <a:rPr kumimoji="0" lang="es-MX" sz="180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Revisión del concepto de calidad del servicio y sus modelos de medición.</a:t>
            </a:r>
            <a:r>
              <a:rPr kumimoji="0" lang="es-MX" sz="18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Innovar Print versión ISSN 0121-5051, </a:t>
            </a:r>
            <a:r>
              <a:rPr kumimoji="0" lang="es-MX" sz="180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2"/>
              </a:rPr>
              <a:t>http://www.scielo.org.co/scielo.php?script=sci_arttext&amp;pid=S0121-50512005000100004</a:t>
            </a:r>
            <a:endParaRPr kumimoji="0" lang="es-MX" sz="18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Global Suite Solutions. (5 de marzo de 2020). </a:t>
            </a:r>
            <a:r>
              <a:rPr kumimoji="0" lang="es-MX" sz="180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¿Qué son las normas ISO?</a:t>
            </a:r>
            <a:r>
              <a:rPr kumimoji="0" lang="es-MX" sz="18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a:t>
            </a:r>
            <a:r>
              <a:rPr kumimoji="0" lang="es-MX" sz="180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3"/>
              </a:rPr>
              <a:t>https://www.globalsuitesolutions.com/es/que-son-normas-iso/</a:t>
            </a:r>
            <a:endParaRPr kumimoji="0" lang="es-MX" sz="18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Jiménez, C. (25 enero 2017). </a:t>
            </a:r>
            <a:r>
              <a:rPr kumimoji="0" lang="es-MX" sz="180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5 formas de conocer las necesidades de los clientes</a:t>
            </a:r>
            <a:r>
              <a:rPr kumimoji="0" lang="es-MX" sz="18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Carlos Jiménez. </a:t>
            </a:r>
            <a:r>
              <a:rPr kumimoji="0" lang="es-MX" sz="180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4"/>
              </a:rPr>
              <a:t>https://www.carlosjimenez.info/5-formas-de-conocer-las-necesidades-de-los-clientes/</a:t>
            </a:r>
            <a:endParaRPr kumimoji="0" lang="es-MX" sz="180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6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Johnson, R.L., Tsiros, M. and Lancioni, R.A. (1995), "Measuring service quality: a systems approach", Journal of Services Marketing, Vol. 9 No. 5, pp. 6-19. </a:t>
            </a:r>
            <a:r>
              <a:rPr kumimoji="0" lang="es-MX" sz="160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5"/>
              </a:rPr>
              <a:t>https://doi.org/10.1108/08876049510100272</a:t>
            </a:r>
            <a:endParaRPr kumimoji="0" lang="es-MX" sz="160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6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Karapetrovic, S. and Willborn, W. (1998), </a:t>
            </a:r>
            <a:r>
              <a:rPr kumimoji="0" lang="es-MX" sz="160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"Integration of quality and environmental management systems"</a:t>
            </a:r>
            <a:r>
              <a:rPr kumimoji="0" lang="es-MX" sz="16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The TQM Magazine, Vol. 10 No. 3, pp. 204-213. </a:t>
            </a:r>
            <a:r>
              <a:rPr kumimoji="0" lang="es-MX" sz="160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6"/>
              </a:rPr>
              <a:t>https://doi.org/10.1108/09544789810214800</a:t>
            </a:r>
            <a:endParaRPr kumimoji="0" lang="es-MX" sz="16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Marcador de pie de página 3">
            <a:extLst>
              <a:ext uri="{FF2B5EF4-FFF2-40B4-BE49-F238E27FC236}">
                <a16:creationId xmlns:a16="http://schemas.microsoft.com/office/drawing/2014/main" id="{B3FDB381-A3D3-CDE5-07C0-03CC5296AD38}"/>
              </a:ext>
            </a:extLst>
          </p:cNvPr>
          <p:cNvSpPr>
            <a:spLocks noGrp="1"/>
          </p:cNvSpPr>
          <p:nvPr>
            <p:ph type="ftr" sz="quarter" idx="11"/>
          </p:nvPr>
        </p:nvSpPr>
        <p:spPr/>
        <p:txBody>
          <a:bodyPr/>
          <a:lstStyle/>
          <a:p>
            <a:r>
              <a:rPr lang="es-MX" sz="1400" b="1" dirty="0"/>
              <a:t>EQUIPO- BLUE</a:t>
            </a:r>
          </a:p>
        </p:txBody>
      </p:sp>
      <p:sp>
        <p:nvSpPr>
          <p:cNvPr id="5" name="Marcador de número de diapositiva 4">
            <a:extLst>
              <a:ext uri="{FF2B5EF4-FFF2-40B4-BE49-F238E27FC236}">
                <a16:creationId xmlns:a16="http://schemas.microsoft.com/office/drawing/2014/main" id="{200285A7-7530-DF87-4CC2-D6DBAB1E302F}"/>
              </a:ext>
            </a:extLst>
          </p:cNvPr>
          <p:cNvSpPr>
            <a:spLocks noGrp="1"/>
          </p:cNvSpPr>
          <p:nvPr>
            <p:ph type="sldNum" sz="quarter" idx="12"/>
          </p:nvPr>
        </p:nvSpPr>
        <p:spPr/>
        <p:txBody>
          <a:bodyPr/>
          <a:lstStyle/>
          <a:p>
            <a:fld id="{A94A9745-AEF9-4308-B92F-CA2AD921C0FD}" type="slidenum">
              <a:rPr lang="es-MX" sz="1400" b="1" smtClean="0"/>
              <a:t>23</a:t>
            </a:fld>
            <a:endParaRPr lang="es-MX" sz="1400" b="1" dirty="0"/>
          </a:p>
        </p:txBody>
      </p:sp>
    </p:spTree>
    <p:extLst>
      <p:ext uri="{BB962C8B-B14F-4D97-AF65-F5344CB8AC3E}">
        <p14:creationId xmlns:p14="http://schemas.microsoft.com/office/powerpoint/2010/main" val="523007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E4101E6-11B5-277C-ED97-B85DD7203E81}"/>
              </a:ext>
            </a:extLst>
          </p:cNvPr>
          <p:cNvSpPr>
            <a:spLocks noGrp="1"/>
          </p:cNvSpPr>
          <p:nvPr>
            <p:ph idx="1"/>
          </p:nvPr>
        </p:nvSpPr>
        <p:spPr>
          <a:xfrm>
            <a:off x="798652" y="1851950"/>
            <a:ext cx="9062979" cy="4377079"/>
          </a:xfrm>
        </p:spPr>
        <p:txBody>
          <a:bodyPr>
            <a:normAutofit fontScale="85000" lnSpcReduction="20000"/>
          </a:bodyPr>
          <a:lstStyle/>
          <a:p>
            <a:pPr marL="450215" marR="0" lvl="0" indent="-450215"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Kolarik, W J. (1995). </a:t>
            </a:r>
            <a:r>
              <a:rPr kumimoji="0" lang="es-MX"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Creating Quality: cocepts, systems, strategies, and tolos.</a:t>
            </a: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McGraw-Hill.</a:t>
            </a:r>
          </a:p>
          <a:p>
            <a:pPr marL="450215" marR="0" lvl="0" indent="-450215"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López, S. (2006). </a:t>
            </a:r>
            <a:r>
              <a:rPr kumimoji="0" lang="es-MX"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Implantación de un sistema de calidad: Los diferentes sistemas de calidad existente en la organización. </a:t>
            </a: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Ideaspropias Editorial S.L. </a:t>
            </a:r>
            <a:r>
              <a:rPr kumimoji="0" lang="es-MX" sz="18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2"/>
              </a:rPr>
              <a:t>https://books.google.es/books?hl=es&amp;lr=&amp;id=qdv2lr9yr3wC&amp;oi=fnd&amp;pg=PA1&amp;dq=sistemas+de+calidad&amp;ots=uIfV0UOCfO&amp;sig=ObVXuNr3Risr5b7F-4s0I8jzvdk#v=onepage&amp;q=sistemas%20de%20calidad&amp;f=false</a:t>
            </a:r>
            <a:endPar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450215" marR="0" lvl="0" indent="-450215"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Oasys. (12 de septiembre de 2021). </a:t>
            </a:r>
            <a:r>
              <a:rPr kumimoji="0" lang="es-MX"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Herramientas de control de calidad fundamentales en la industria.</a:t>
            </a: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a:t>
            </a:r>
            <a:r>
              <a:rPr kumimoji="0" lang="es-MX" sz="18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3"/>
              </a:rPr>
              <a:t>https://oasys-sw.com/herramientas-de-control-de-calidad-industria/</a:t>
            </a:r>
            <a:endParaRPr kumimoji="0" lang="es-MX" sz="18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450215" marR="0" lvl="0" indent="-450215"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Oliva, E. (2005). </a:t>
            </a:r>
            <a:r>
              <a:rPr kumimoji="0" lang="es-MX"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Revisión del concepto de calidad del servicio y sus modelos de medición.</a:t>
            </a: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Innovar. vol.15 no.25. </a:t>
            </a:r>
            <a:r>
              <a:rPr kumimoji="0" lang="es-MX" sz="18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4"/>
              </a:rPr>
              <a:t>http://www.scielo.org.co/scielo.php?script=sci_arttext&amp;pid=S0121-50512005000100004</a:t>
            </a:r>
            <a:endPar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450215" marR="0" lvl="0" indent="-450215"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Peresson. Lory (2007). </a:t>
            </a:r>
            <a:r>
              <a:rPr kumimoji="0" lang="es-MX"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SISTEMAS DE GESTION DE LA CALIDAD CON ENFOQUE AL CLIENTE. </a:t>
            </a:r>
            <a:r>
              <a:rPr kumimoji="0" lang="es-MX" sz="18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5"/>
              </a:rPr>
              <a:t>https://www.ucipfg.com/Repositorio/MGTS/MGTS15/MGTSV15-08/Unidad3/Mat-comple/3.C.1.pdf</a:t>
            </a:r>
            <a:endPar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1" fontAlgn="auto" latinLnBrk="0" hangingPunct="1">
              <a:lnSpc>
                <a:spcPct val="150000"/>
              </a:lnSpc>
              <a:spcBef>
                <a:spcPts val="1000"/>
              </a:spcBef>
              <a:spcAft>
                <a:spcPts val="800"/>
              </a:spcAft>
              <a:buClrTx/>
              <a:buSzTx/>
              <a:buNone/>
              <a:tabLst/>
              <a:defRPr/>
            </a:pPr>
            <a:endPar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Marcador de pie de página 3">
            <a:extLst>
              <a:ext uri="{FF2B5EF4-FFF2-40B4-BE49-F238E27FC236}">
                <a16:creationId xmlns:a16="http://schemas.microsoft.com/office/drawing/2014/main" id="{1F9CF623-1CC6-D42B-6F53-A2F65724AE83}"/>
              </a:ext>
            </a:extLst>
          </p:cNvPr>
          <p:cNvSpPr>
            <a:spLocks noGrp="1"/>
          </p:cNvSpPr>
          <p:nvPr>
            <p:ph type="ftr" sz="quarter" idx="11"/>
          </p:nvPr>
        </p:nvSpPr>
        <p:spPr/>
        <p:txBody>
          <a:bodyPr/>
          <a:lstStyle/>
          <a:p>
            <a:r>
              <a:rPr lang="es-MX" sz="1400" b="1" dirty="0"/>
              <a:t>EQUIPO- BLUE</a:t>
            </a:r>
          </a:p>
        </p:txBody>
      </p:sp>
      <p:sp>
        <p:nvSpPr>
          <p:cNvPr id="5" name="Marcador de número de diapositiva 4">
            <a:extLst>
              <a:ext uri="{FF2B5EF4-FFF2-40B4-BE49-F238E27FC236}">
                <a16:creationId xmlns:a16="http://schemas.microsoft.com/office/drawing/2014/main" id="{0132621B-A370-DE59-0B57-6E869F90AEF7}"/>
              </a:ext>
            </a:extLst>
          </p:cNvPr>
          <p:cNvSpPr>
            <a:spLocks noGrp="1"/>
          </p:cNvSpPr>
          <p:nvPr>
            <p:ph type="sldNum" sz="quarter" idx="12"/>
          </p:nvPr>
        </p:nvSpPr>
        <p:spPr/>
        <p:txBody>
          <a:bodyPr/>
          <a:lstStyle/>
          <a:p>
            <a:fld id="{A94A9745-AEF9-4308-B92F-CA2AD921C0FD}" type="slidenum">
              <a:rPr lang="es-MX" sz="1400" b="1" smtClean="0"/>
              <a:t>24</a:t>
            </a:fld>
            <a:endParaRPr lang="es-MX" sz="1400" b="1" dirty="0"/>
          </a:p>
        </p:txBody>
      </p:sp>
    </p:spTree>
    <p:extLst>
      <p:ext uri="{BB962C8B-B14F-4D97-AF65-F5344CB8AC3E}">
        <p14:creationId xmlns:p14="http://schemas.microsoft.com/office/powerpoint/2010/main" val="6891550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0B4A827D-A31C-981B-B4A1-6C6C8C7EF7F2}"/>
              </a:ext>
            </a:extLst>
          </p:cNvPr>
          <p:cNvSpPr>
            <a:spLocks noGrp="1"/>
          </p:cNvSpPr>
          <p:nvPr>
            <p:ph idx="1"/>
          </p:nvPr>
        </p:nvSpPr>
        <p:spPr>
          <a:xfrm>
            <a:off x="995422" y="1875099"/>
            <a:ext cx="8655353" cy="4211139"/>
          </a:xfrm>
        </p:spPr>
        <p:txBody>
          <a:bodyPr>
            <a:normAutofit/>
          </a:bodyPr>
          <a:lstStyle/>
          <a:p>
            <a:pPr marL="450215" marR="0" lvl="0" indent="-450215"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Servicio de Acreditacion Ecuatoriano. (23 de marzo de 2018). </a:t>
            </a:r>
            <a:r>
              <a:rPr kumimoji="0" lang="es-MX"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La importancia de las normas ISO para los consumidores.</a:t>
            </a: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a:t>
            </a:r>
            <a:r>
              <a:rPr kumimoji="0" lang="es-MX" sz="18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2"/>
              </a:rPr>
              <a:t>https://www.acreditacion.gob.ec/importancia-normas-iso-para-consumidores/</a:t>
            </a:r>
            <a:endPar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450215" marR="0" lvl="0" indent="-450215" algn="just"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Urbina, G., Vallejo, S. y Cruz, M. (2009). Control total de la calidad. </a:t>
            </a:r>
            <a:r>
              <a:rPr kumimoji="0" lang="es-MX"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Proyectos ambientales en la industria.</a:t>
            </a:r>
            <a:r>
              <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Vol. 9, p. 91. </a:t>
            </a:r>
            <a:r>
              <a:rPr kumimoji="0" lang="es-MX" sz="1800" b="0" i="0" u="sng" strike="noStrike" kern="1200" cap="none" spc="0" normalizeH="0" baseline="0" noProof="0" dirty="0">
                <a:ln>
                  <a:noFill/>
                </a:ln>
                <a:solidFill>
                  <a:srgbClr val="0563C1"/>
                </a:solidFill>
                <a:effectLst/>
                <a:uLnTx/>
                <a:uFillTx/>
                <a:latin typeface="Times New Roman" panose="02020603050405020304" pitchFamily="18" charset="0"/>
                <a:ea typeface="Calibri" panose="020F0502020204030204" pitchFamily="34" charset="0"/>
                <a:cs typeface="Times New Roman" panose="02020603050405020304" pitchFamily="18" charset="0"/>
                <a:hlinkClick r:id="rId3"/>
              </a:rPr>
              <a:t>https://www.redalyc.org/pdf/1794/179414896010.pdf</a:t>
            </a:r>
            <a:endParaRPr kumimoji="0" lang="es-MX"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Marcador de pie de página 3">
            <a:extLst>
              <a:ext uri="{FF2B5EF4-FFF2-40B4-BE49-F238E27FC236}">
                <a16:creationId xmlns:a16="http://schemas.microsoft.com/office/drawing/2014/main" id="{AF451FAE-0FB7-9391-4E9A-FEA511E694F4}"/>
              </a:ext>
            </a:extLst>
          </p:cNvPr>
          <p:cNvSpPr>
            <a:spLocks noGrp="1"/>
          </p:cNvSpPr>
          <p:nvPr>
            <p:ph type="ftr" sz="quarter" idx="11"/>
          </p:nvPr>
        </p:nvSpPr>
        <p:spPr/>
        <p:txBody>
          <a:bodyPr/>
          <a:lstStyle/>
          <a:p>
            <a:r>
              <a:rPr lang="es-MX" sz="1400" b="1" dirty="0"/>
              <a:t>EQUIPO- BLUE</a:t>
            </a:r>
          </a:p>
        </p:txBody>
      </p:sp>
      <p:sp>
        <p:nvSpPr>
          <p:cNvPr id="5" name="Marcador de número de diapositiva 4">
            <a:extLst>
              <a:ext uri="{FF2B5EF4-FFF2-40B4-BE49-F238E27FC236}">
                <a16:creationId xmlns:a16="http://schemas.microsoft.com/office/drawing/2014/main" id="{BE80BEAF-A249-A0C6-D2B1-AACCC30C0176}"/>
              </a:ext>
            </a:extLst>
          </p:cNvPr>
          <p:cNvSpPr>
            <a:spLocks noGrp="1"/>
          </p:cNvSpPr>
          <p:nvPr>
            <p:ph type="sldNum" sz="quarter" idx="12"/>
          </p:nvPr>
        </p:nvSpPr>
        <p:spPr/>
        <p:txBody>
          <a:bodyPr/>
          <a:lstStyle/>
          <a:p>
            <a:fld id="{A94A9745-AEF9-4308-B92F-CA2AD921C0FD}" type="slidenum">
              <a:rPr lang="es-MX" sz="1400" b="1" smtClean="0"/>
              <a:t>25</a:t>
            </a:fld>
            <a:endParaRPr lang="es-MX" b="1" dirty="0"/>
          </a:p>
        </p:txBody>
      </p:sp>
    </p:spTree>
    <p:extLst>
      <p:ext uri="{BB962C8B-B14F-4D97-AF65-F5344CB8AC3E}">
        <p14:creationId xmlns:p14="http://schemas.microsoft.com/office/powerpoint/2010/main" val="7842737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32E647-0DBD-0AF9-96E7-3912DD5D331B}"/>
              </a:ext>
            </a:extLst>
          </p:cNvPr>
          <p:cNvSpPr>
            <a:spLocks noGrp="1"/>
          </p:cNvSpPr>
          <p:nvPr>
            <p:ph type="title"/>
          </p:nvPr>
        </p:nvSpPr>
        <p:spPr/>
        <p:txBody>
          <a:bodyPr/>
          <a:lstStyle/>
          <a:p>
            <a:r>
              <a:rPr lang="es-MX" b="1" dirty="0">
                <a:solidFill>
                  <a:schemeClr val="bg2"/>
                </a:solidFill>
              </a:rPr>
              <a:t>Tablas y Figuras.</a:t>
            </a:r>
          </a:p>
        </p:txBody>
      </p:sp>
      <p:sp>
        <p:nvSpPr>
          <p:cNvPr id="3" name="Marcador de contenido 2">
            <a:extLst>
              <a:ext uri="{FF2B5EF4-FFF2-40B4-BE49-F238E27FC236}">
                <a16:creationId xmlns:a16="http://schemas.microsoft.com/office/drawing/2014/main" id="{D93AC4EE-4699-CA10-B2A6-AA47EFF32FD3}"/>
              </a:ext>
            </a:extLst>
          </p:cNvPr>
          <p:cNvSpPr>
            <a:spLocks noGrp="1"/>
          </p:cNvSpPr>
          <p:nvPr>
            <p:ph idx="1"/>
          </p:nvPr>
        </p:nvSpPr>
        <p:spPr>
          <a:xfrm>
            <a:off x="838200" y="2141537"/>
            <a:ext cx="9081304" cy="4351338"/>
          </a:xfrm>
        </p:spPr>
        <p:txBody>
          <a:bodyPr>
            <a:normAutofit fontScale="62500" lnSpcReduction="20000"/>
          </a:bodyPr>
          <a:lstStyle/>
          <a:p>
            <a:r>
              <a:rPr lang="es-ES" b="1" dirty="0">
                <a:solidFill>
                  <a:schemeClr val="tx1">
                    <a:lumMod val="95000"/>
                    <a:lumOff val="5000"/>
                  </a:schemeClr>
                </a:solidFill>
                <a:hlinkClick r:id="rId2" action="ppaction://hlinksldjump">
                  <a:extLst>
                    <a:ext uri="{A12FA001-AC4F-418D-AE19-62706E023703}">
                      <ahyp:hlinkClr xmlns:ahyp="http://schemas.microsoft.com/office/drawing/2018/hyperlinkcolor" val="tx"/>
                    </a:ext>
                  </a:extLst>
                </a:hlinkClick>
              </a:rPr>
              <a:t>Figura: 1.1 Fundamentos de la calidad.</a:t>
            </a:r>
            <a:endParaRPr lang="es-ES" b="1" dirty="0">
              <a:solidFill>
                <a:schemeClr val="tx1">
                  <a:lumMod val="95000"/>
                  <a:lumOff val="5000"/>
                </a:schemeClr>
              </a:solidFill>
            </a:endParaRPr>
          </a:p>
          <a:p>
            <a:r>
              <a:rPr lang="es-ES" b="1" dirty="0">
                <a:solidFill>
                  <a:schemeClr val="tx1">
                    <a:lumMod val="95000"/>
                    <a:lumOff val="5000"/>
                  </a:schemeClr>
                </a:solidFill>
                <a:hlinkClick r:id="rId2" action="ppaction://hlinksldjump">
                  <a:extLst>
                    <a:ext uri="{A12FA001-AC4F-418D-AE19-62706E023703}">
                      <ahyp:hlinkClr xmlns:ahyp="http://schemas.microsoft.com/office/drawing/2018/hyperlinkcolor" val="tx"/>
                    </a:ext>
                  </a:extLst>
                </a:hlinkClick>
              </a:rPr>
              <a:t>TABLA 1.1 NIVELES FUNDAMENTALES EN EL DESARROLLO DE EMPRESAS</a:t>
            </a:r>
            <a:r>
              <a:rPr lang="es-ES" b="1" dirty="0">
                <a:solidFill>
                  <a:schemeClr val="tx1">
                    <a:lumMod val="95000"/>
                    <a:lumOff val="5000"/>
                  </a:schemeClr>
                </a:solidFill>
              </a:rPr>
              <a:t>.</a:t>
            </a:r>
          </a:p>
          <a:p>
            <a:r>
              <a:rPr lang="es-ES" b="1" dirty="0">
                <a:solidFill>
                  <a:schemeClr val="tx1">
                    <a:lumMod val="95000"/>
                    <a:lumOff val="5000"/>
                  </a:schemeClr>
                </a:solidFill>
                <a:hlinkClick r:id="rId3" action="ppaction://hlinksldjump">
                  <a:extLst>
                    <a:ext uri="{A12FA001-AC4F-418D-AE19-62706E023703}">
                      <ahyp:hlinkClr xmlns:ahyp="http://schemas.microsoft.com/office/drawing/2018/hyperlinkcolor" val="tx"/>
                    </a:ext>
                  </a:extLst>
                </a:hlinkClick>
              </a:rPr>
              <a:t>Figura: 1.2 Elementos de un sistema de gestión de calidad.</a:t>
            </a:r>
            <a:endParaRPr lang="es-ES" b="1" dirty="0">
              <a:solidFill>
                <a:schemeClr val="tx1">
                  <a:lumMod val="95000"/>
                  <a:lumOff val="5000"/>
                </a:schemeClr>
              </a:solidFill>
            </a:endParaRPr>
          </a:p>
          <a:p>
            <a:r>
              <a:rPr lang="es-ES" b="1" dirty="0">
                <a:solidFill>
                  <a:schemeClr val="tx1">
                    <a:lumMod val="95000"/>
                    <a:lumOff val="5000"/>
                  </a:schemeClr>
                </a:solidFill>
                <a:hlinkClick r:id="rId4" action="ppaction://hlinksldjump">
                  <a:extLst>
                    <a:ext uri="{A12FA001-AC4F-418D-AE19-62706E023703}">
                      <ahyp:hlinkClr xmlns:ahyp="http://schemas.microsoft.com/office/drawing/2018/hyperlinkcolor" val="tx"/>
                    </a:ext>
                  </a:extLst>
                </a:hlinkClick>
              </a:rPr>
              <a:t>Figura: 1.3 Ciclo de la comunicación.</a:t>
            </a:r>
            <a:endParaRPr lang="es-ES" b="1" dirty="0">
              <a:solidFill>
                <a:schemeClr val="tx1">
                  <a:lumMod val="95000"/>
                  <a:lumOff val="5000"/>
                </a:schemeClr>
              </a:solidFill>
            </a:endParaRPr>
          </a:p>
          <a:p>
            <a:r>
              <a:rPr lang="es-ES" b="1" dirty="0">
                <a:solidFill>
                  <a:schemeClr val="tx1">
                    <a:lumMod val="95000"/>
                    <a:lumOff val="5000"/>
                  </a:schemeClr>
                </a:solidFill>
                <a:hlinkClick r:id="rId5" action="ppaction://hlinksldjump">
                  <a:extLst>
                    <a:ext uri="{A12FA001-AC4F-418D-AE19-62706E023703}">
                      <ahyp:hlinkClr xmlns:ahyp="http://schemas.microsoft.com/office/drawing/2018/hyperlinkcolor" val="tx"/>
                    </a:ext>
                  </a:extLst>
                </a:hlinkClick>
              </a:rPr>
              <a:t>Figura: 1.4 Funcionamiento de los mecanismos de detección.</a:t>
            </a:r>
            <a:endParaRPr lang="es-ES" b="1" dirty="0">
              <a:solidFill>
                <a:schemeClr val="tx1">
                  <a:lumMod val="95000"/>
                  <a:lumOff val="5000"/>
                </a:schemeClr>
              </a:solidFill>
            </a:endParaRPr>
          </a:p>
          <a:p>
            <a:r>
              <a:rPr lang="es-ES" b="1" dirty="0">
                <a:solidFill>
                  <a:schemeClr val="tx1">
                    <a:lumMod val="95000"/>
                    <a:lumOff val="5000"/>
                  </a:schemeClr>
                </a:solidFill>
                <a:hlinkClick r:id="rId6" action="ppaction://hlinksldjump">
                  <a:extLst>
                    <a:ext uri="{A12FA001-AC4F-418D-AE19-62706E023703}">
                      <ahyp:hlinkClr xmlns:ahyp="http://schemas.microsoft.com/office/drawing/2018/hyperlinkcolor" val="tx"/>
                    </a:ext>
                  </a:extLst>
                </a:hlinkClick>
              </a:rPr>
              <a:t>TABLA 1.2  Características de las organizaciones.</a:t>
            </a:r>
            <a:endParaRPr lang="es-ES" b="1" dirty="0">
              <a:solidFill>
                <a:schemeClr val="tx1">
                  <a:lumMod val="95000"/>
                  <a:lumOff val="5000"/>
                </a:schemeClr>
              </a:solidFill>
            </a:endParaRPr>
          </a:p>
          <a:p>
            <a:r>
              <a:rPr lang="pt-BR" b="1" dirty="0">
                <a:solidFill>
                  <a:schemeClr val="tx1">
                    <a:lumMod val="95000"/>
                    <a:lumOff val="5000"/>
                  </a:schemeClr>
                </a:solidFill>
                <a:hlinkClick r:id="rId7" action="ppaction://hlinksldjump">
                  <a:extLst>
                    <a:ext uri="{A12FA001-AC4F-418D-AE19-62706E023703}">
                      <ahyp:hlinkClr xmlns:ahyp="http://schemas.microsoft.com/office/drawing/2018/hyperlinkcolor" val="tx"/>
                    </a:ext>
                  </a:extLst>
                </a:hlinkClick>
              </a:rPr>
              <a:t>Figura: 1.5 Primer S, Seiri. </a:t>
            </a:r>
            <a:endParaRPr lang="pt-BR" b="1" dirty="0">
              <a:solidFill>
                <a:schemeClr val="tx1">
                  <a:lumMod val="95000"/>
                  <a:lumOff val="5000"/>
                </a:schemeClr>
              </a:solidFill>
            </a:endParaRPr>
          </a:p>
          <a:p>
            <a:r>
              <a:rPr lang="pt-BR" b="1" dirty="0">
                <a:solidFill>
                  <a:schemeClr val="tx1">
                    <a:lumMod val="95000"/>
                    <a:lumOff val="5000"/>
                  </a:schemeClr>
                </a:solidFill>
                <a:hlinkClick r:id="rId8" action="ppaction://hlinksldjump">
                  <a:extLst>
                    <a:ext uri="{A12FA001-AC4F-418D-AE19-62706E023703}">
                      <ahyp:hlinkClr xmlns:ahyp="http://schemas.microsoft.com/office/drawing/2018/hyperlinkcolor" val="tx"/>
                    </a:ext>
                  </a:extLst>
                </a:hlinkClick>
              </a:rPr>
              <a:t>Figura: 1.6 Segunda S, Seiton. </a:t>
            </a:r>
          </a:p>
          <a:p>
            <a:r>
              <a:rPr lang="pt-BR" b="1" dirty="0">
                <a:solidFill>
                  <a:schemeClr val="tx1">
                    <a:lumMod val="95000"/>
                    <a:lumOff val="5000"/>
                  </a:schemeClr>
                </a:solidFill>
                <a:hlinkClick r:id="rId8" action="ppaction://hlinksldjump">
                  <a:extLst>
                    <a:ext uri="{A12FA001-AC4F-418D-AE19-62706E023703}">
                      <ahyp:hlinkClr xmlns:ahyp="http://schemas.microsoft.com/office/drawing/2018/hyperlinkcolor" val="tx"/>
                    </a:ext>
                  </a:extLst>
                </a:hlinkClick>
              </a:rPr>
              <a:t>Figura: 1.7 Tercera S, Seiso.</a:t>
            </a:r>
            <a:endParaRPr lang="pt-BR" b="1" dirty="0">
              <a:solidFill>
                <a:schemeClr val="tx1">
                  <a:lumMod val="95000"/>
                  <a:lumOff val="5000"/>
                </a:schemeClr>
              </a:solidFill>
            </a:endParaRPr>
          </a:p>
          <a:p>
            <a:r>
              <a:rPr lang="pt-BR" b="1" dirty="0">
                <a:solidFill>
                  <a:schemeClr val="tx1">
                    <a:lumMod val="95000"/>
                    <a:lumOff val="5000"/>
                  </a:schemeClr>
                </a:solidFill>
                <a:hlinkClick r:id="rId9" action="ppaction://hlinksldjump">
                  <a:extLst>
                    <a:ext uri="{A12FA001-AC4F-418D-AE19-62706E023703}">
                      <ahyp:hlinkClr xmlns:ahyp="http://schemas.microsoft.com/office/drawing/2018/hyperlinkcolor" val="tx"/>
                    </a:ext>
                  </a:extLst>
                </a:hlinkClick>
              </a:rPr>
              <a:t>Figura: 1.8 Cuarta S, Seiketsu.</a:t>
            </a:r>
          </a:p>
          <a:p>
            <a:r>
              <a:rPr lang="pt-BR" b="1" dirty="0">
                <a:solidFill>
                  <a:schemeClr val="tx1">
                    <a:lumMod val="95000"/>
                    <a:lumOff val="5000"/>
                  </a:schemeClr>
                </a:solidFill>
                <a:hlinkClick r:id="rId9" action="ppaction://hlinksldjump">
                  <a:extLst>
                    <a:ext uri="{A12FA001-AC4F-418D-AE19-62706E023703}">
                      <ahyp:hlinkClr xmlns:ahyp="http://schemas.microsoft.com/office/drawing/2018/hyperlinkcolor" val="tx"/>
                    </a:ext>
                  </a:extLst>
                </a:hlinkClick>
              </a:rPr>
              <a:t>Figura: 1.9 Quinta S, Shitsuke.</a:t>
            </a:r>
            <a:endParaRPr lang="pt-BR" b="1" dirty="0">
              <a:solidFill>
                <a:schemeClr val="tx1">
                  <a:lumMod val="95000"/>
                  <a:lumOff val="5000"/>
                </a:schemeClr>
              </a:solidFill>
            </a:endParaRPr>
          </a:p>
          <a:p>
            <a:r>
              <a:rPr lang="es-ES" b="1" dirty="0">
                <a:solidFill>
                  <a:schemeClr val="tx1">
                    <a:lumMod val="95000"/>
                    <a:lumOff val="5000"/>
                  </a:schemeClr>
                </a:solidFill>
                <a:hlinkClick r:id="rId10" action="ppaction://hlinksldjump">
                  <a:extLst>
                    <a:ext uri="{A12FA001-AC4F-418D-AE19-62706E023703}">
                      <ahyp:hlinkClr xmlns:ahyp="http://schemas.microsoft.com/office/drawing/2018/hyperlinkcolor" val="tx"/>
                    </a:ext>
                  </a:extLst>
                </a:hlinkClick>
              </a:rPr>
              <a:t>TABLA 1.3 Actualizaciones de las normas ISO 9000.</a:t>
            </a:r>
            <a:endParaRPr lang="es-ES" b="1" dirty="0">
              <a:solidFill>
                <a:schemeClr val="tx1">
                  <a:lumMod val="95000"/>
                  <a:lumOff val="5000"/>
                </a:schemeClr>
              </a:solidFill>
            </a:endParaRPr>
          </a:p>
          <a:p>
            <a:r>
              <a:rPr lang="es-ES" b="1" dirty="0">
                <a:solidFill>
                  <a:schemeClr val="tx1">
                    <a:lumMod val="95000"/>
                    <a:lumOff val="5000"/>
                  </a:schemeClr>
                </a:solidFill>
                <a:hlinkClick r:id="rId11" action="ppaction://hlinksldjump">
                  <a:extLst>
                    <a:ext uri="{A12FA001-AC4F-418D-AE19-62706E023703}">
                      <ahyp:hlinkClr xmlns:ahyp="http://schemas.microsoft.com/office/drawing/2018/hyperlinkcolor" val="tx"/>
                    </a:ext>
                  </a:extLst>
                </a:hlinkClick>
              </a:rPr>
              <a:t>Figura: 1.10 Norma ISO 9001.</a:t>
            </a:r>
            <a:endParaRPr lang="es-ES" b="1" dirty="0">
              <a:solidFill>
                <a:schemeClr val="tx1">
                  <a:lumMod val="95000"/>
                  <a:lumOff val="5000"/>
                </a:schemeClr>
              </a:solidFill>
            </a:endParaRPr>
          </a:p>
          <a:p>
            <a:endParaRPr lang="pt-BR" dirty="0">
              <a:solidFill>
                <a:schemeClr val="tx1">
                  <a:lumMod val="95000"/>
                  <a:lumOff val="5000"/>
                </a:schemeClr>
              </a:solidFill>
            </a:endParaRPr>
          </a:p>
          <a:p>
            <a:endParaRPr lang="pt-BR" dirty="0"/>
          </a:p>
          <a:p>
            <a:endParaRPr lang="pt-BR" dirty="0"/>
          </a:p>
          <a:p>
            <a:endParaRPr lang="pt-BR" dirty="0"/>
          </a:p>
          <a:p>
            <a:endParaRPr lang="es-ES" dirty="0"/>
          </a:p>
          <a:p>
            <a:endParaRPr lang="es-ES" dirty="0"/>
          </a:p>
          <a:p>
            <a:endParaRPr lang="es-MX" dirty="0"/>
          </a:p>
        </p:txBody>
      </p:sp>
      <p:sp>
        <p:nvSpPr>
          <p:cNvPr id="4" name="Marcador de pie de página 3">
            <a:extLst>
              <a:ext uri="{FF2B5EF4-FFF2-40B4-BE49-F238E27FC236}">
                <a16:creationId xmlns:a16="http://schemas.microsoft.com/office/drawing/2014/main" id="{028114CF-FBD6-29C7-920A-DCA50C9CBECE}"/>
              </a:ext>
            </a:extLst>
          </p:cNvPr>
          <p:cNvSpPr>
            <a:spLocks noGrp="1"/>
          </p:cNvSpPr>
          <p:nvPr>
            <p:ph type="ftr" sz="quarter" idx="11"/>
          </p:nvPr>
        </p:nvSpPr>
        <p:spPr/>
        <p:txBody>
          <a:bodyPr/>
          <a:lstStyle/>
          <a:p>
            <a:r>
              <a:rPr lang="es-MX" dirty="0"/>
              <a:t>EQUIPO- BLUE</a:t>
            </a:r>
          </a:p>
        </p:txBody>
      </p:sp>
      <p:sp>
        <p:nvSpPr>
          <p:cNvPr id="5" name="Marcador de número de diapositiva 4">
            <a:extLst>
              <a:ext uri="{FF2B5EF4-FFF2-40B4-BE49-F238E27FC236}">
                <a16:creationId xmlns:a16="http://schemas.microsoft.com/office/drawing/2014/main" id="{79AE8AAB-ACFF-C00E-81F7-8D4A1F17C163}"/>
              </a:ext>
            </a:extLst>
          </p:cNvPr>
          <p:cNvSpPr>
            <a:spLocks noGrp="1"/>
          </p:cNvSpPr>
          <p:nvPr>
            <p:ph type="sldNum" sz="quarter" idx="12"/>
          </p:nvPr>
        </p:nvSpPr>
        <p:spPr/>
        <p:txBody>
          <a:bodyPr/>
          <a:lstStyle/>
          <a:p>
            <a:fld id="{A94A9745-AEF9-4308-B92F-CA2AD921C0FD}" type="slidenum">
              <a:rPr lang="es-MX" smtClean="0"/>
              <a:t>3</a:t>
            </a:fld>
            <a:endParaRPr lang="es-MX" dirty="0"/>
          </a:p>
        </p:txBody>
      </p:sp>
    </p:spTree>
    <p:extLst>
      <p:ext uri="{BB962C8B-B14F-4D97-AF65-F5344CB8AC3E}">
        <p14:creationId xmlns:p14="http://schemas.microsoft.com/office/powerpoint/2010/main" val="22460089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962F03-6B88-D9EB-CC12-88B2D816AB00}"/>
              </a:ext>
            </a:extLst>
          </p:cNvPr>
          <p:cNvSpPr>
            <a:spLocks noGrp="1"/>
          </p:cNvSpPr>
          <p:nvPr>
            <p:ph type="title"/>
          </p:nvPr>
        </p:nvSpPr>
        <p:spPr/>
        <p:txBody>
          <a:bodyPr>
            <a:normAutofit/>
          </a:bodyPr>
          <a:lstStyle/>
          <a:p>
            <a:r>
              <a:rPr lang="es-MX" sz="4200" b="1" cap="all" dirty="0">
                <a:solidFill>
                  <a:schemeClr val="bg2"/>
                </a:solidFill>
                <a:latin typeface="Times New Roman" panose="02020603050405020304" pitchFamily="18" charset="0"/>
              </a:rPr>
              <a:t>INTRODUCCION</a:t>
            </a:r>
          </a:p>
        </p:txBody>
      </p:sp>
      <p:sp>
        <p:nvSpPr>
          <p:cNvPr id="3" name="Marcador de contenido 2">
            <a:extLst>
              <a:ext uri="{FF2B5EF4-FFF2-40B4-BE49-F238E27FC236}">
                <a16:creationId xmlns:a16="http://schemas.microsoft.com/office/drawing/2014/main" id="{6B14191C-BF65-7AD3-D213-1D985D6F5F38}"/>
              </a:ext>
            </a:extLst>
          </p:cNvPr>
          <p:cNvSpPr>
            <a:spLocks noGrp="1"/>
          </p:cNvSpPr>
          <p:nvPr>
            <p:ph idx="1"/>
          </p:nvPr>
        </p:nvSpPr>
        <p:spPr>
          <a:xfrm>
            <a:off x="838200" y="2005012"/>
            <a:ext cx="8790542" cy="4351338"/>
          </a:xfrm>
        </p:spPr>
        <p:txBody>
          <a:bodyPr/>
          <a:lstStyle/>
          <a:p>
            <a:pPr marL="0" indent="0" algn="just">
              <a:buNone/>
            </a:pPr>
            <a:r>
              <a:rPr lang="es-ES" sz="2400" dirty="0">
                <a:latin typeface="Daytona" panose="020B0604020202020204" pitchFamily="34" charset="0"/>
              </a:rPr>
              <a:t>Las organizaciones deben cumplir con el objetivo de satisfacer a sus clientes, por ello la implementación de la calidad en los productos es una parte muy importante, pues con esta se define el futuro de una empresa dentro del mercado laboral.</a:t>
            </a:r>
          </a:p>
          <a:p>
            <a:pPr marL="0" indent="0" algn="just">
              <a:buNone/>
            </a:pPr>
            <a:endParaRPr lang="es-ES" sz="2400" dirty="0">
              <a:latin typeface="Daytona" panose="020B0604020202020204" pitchFamily="34" charset="0"/>
            </a:endParaRPr>
          </a:p>
          <a:p>
            <a:pPr marL="0" indent="0" algn="just">
              <a:buNone/>
            </a:pPr>
            <a:r>
              <a:rPr lang="es-ES" sz="2400" dirty="0">
                <a:latin typeface="Daytona" panose="020B0604020202020204" pitchFamily="34" charset="0"/>
              </a:rPr>
              <a:t>Lo que se logra implementando sistemas de calidad que busquen la mejora de las empresas y el acercamiento con los clientes para lograr los objetivos establecidos.</a:t>
            </a:r>
          </a:p>
          <a:p>
            <a:endParaRPr lang="es-MX" dirty="0"/>
          </a:p>
        </p:txBody>
      </p:sp>
      <p:sp>
        <p:nvSpPr>
          <p:cNvPr id="4" name="Marcador de pie de página 3">
            <a:extLst>
              <a:ext uri="{FF2B5EF4-FFF2-40B4-BE49-F238E27FC236}">
                <a16:creationId xmlns:a16="http://schemas.microsoft.com/office/drawing/2014/main" id="{68522D27-5CFF-579B-D09C-FE0C33AFEF5C}"/>
              </a:ext>
            </a:extLst>
          </p:cNvPr>
          <p:cNvSpPr>
            <a:spLocks noGrp="1"/>
          </p:cNvSpPr>
          <p:nvPr>
            <p:ph type="ftr" sz="quarter" idx="11"/>
          </p:nvPr>
        </p:nvSpPr>
        <p:spPr/>
        <p:txBody>
          <a:bodyPr/>
          <a:lstStyle/>
          <a:p>
            <a:r>
              <a:rPr lang="es-MX" sz="1400" b="1" dirty="0">
                <a:solidFill>
                  <a:schemeClr val="tx1">
                    <a:lumMod val="95000"/>
                    <a:lumOff val="5000"/>
                  </a:schemeClr>
                </a:solidFill>
              </a:rPr>
              <a:t>EQUIPO- BLUE</a:t>
            </a:r>
          </a:p>
        </p:txBody>
      </p:sp>
      <p:sp>
        <p:nvSpPr>
          <p:cNvPr id="5" name="Marcador de número de diapositiva 4">
            <a:extLst>
              <a:ext uri="{FF2B5EF4-FFF2-40B4-BE49-F238E27FC236}">
                <a16:creationId xmlns:a16="http://schemas.microsoft.com/office/drawing/2014/main" id="{ED951642-A361-9557-00C4-F90B129496D9}"/>
              </a:ext>
            </a:extLst>
          </p:cNvPr>
          <p:cNvSpPr>
            <a:spLocks noGrp="1"/>
          </p:cNvSpPr>
          <p:nvPr>
            <p:ph type="sldNum" sz="quarter" idx="12"/>
          </p:nvPr>
        </p:nvSpPr>
        <p:spPr/>
        <p:txBody>
          <a:bodyPr/>
          <a:lstStyle/>
          <a:p>
            <a:fld id="{A94A9745-AEF9-4308-B92F-CA2AD921C0FD}" type="slidenum">
              <a:rPr lang="es-MX" sz="1400" b="1" smtClean="0">
                <a:solidFill>
                  <a:schemeClr val="bg2"/>
                </a:solidFill>
              </a:rPr>
              <a:t>4</a:t>
            </a:fld>
            <a:endParaRPr lang="es-MX" b="1" dirty="0">
              <a:solidFill>
                <a:schemeClr val="bg2"/>
              </a:solidFill>
            </a:endParaRPr>
          </a:p>
        </p:txBody>
      </p:sp>
    </p:spTree>
    <p:extLst>
      <p:ext uri="{BB962C8B-B14F-4D97-AF65-F5344CB8AC3E}">
        <p14:creationId xmlns:p14="http://schemas.microsoft.com/office/powerpoint/2010/main" val="3210928427"/>
      </p:ext>
    </p:extLst>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894467-7A0C-C727-2493-AFF8223EA152}"/>
              </a:ext>
            </a:extLst>
          </p:cNvPr>
          <p:cNvSpPr>
            <a:spLocks noGrp="1"/>
          </p:cNvSpPr>
          <p:nvPr>
            <p:ph type="title"/>
          </p:nvPr>
        </p:nvSpPr>
        <p:spPr/>
        <p:txBody>
          <a:bodyPr/>
          <a:lstStyle/>
          <a:p>
            <a:r>
              <a:rPr lang="es-MX" b="1" dirty="0">
                <a:solidFill>
                  <a:schemeClr val="bg2"/>
                </a:solidFill>
                <a:hlinkClick r:id="rId2" action="ppaction://hlinksldjump">
                  <a:extLst>
                    <a:ext uri="{A12FA001-AC4F-418D-AE19-62706E023703}">
                      <ahyp:hlinkClr xmlns:ahyp="http://schemas.microsoft.com/office/drawing/2018/hyperlinkcolor" val="tx"/>
                    </a:ext>
                  </a:extLst>
                </a:hlinkClick>
              </a:rPr>
              <a:t>1. SISTEMAS DE CALIDAD.</a:t>
            </a:r>
            <a:endParaRPr lang="es-MX" b="1" dirty="0">
              <a:solidFill>
                <a:schemeClr val="bg2"/>
              </a:solidFill>
            </a:endParaRPr>
          </a:p>
        </p:txBody>
      </p:sp>
      <p:sp>
        <p:nvSpPr>
          <p:cNvPr id="3" name="Marcador de contenido 2">
            <a:extLst>
              <a:ext uri="{FF2B5EF4-FFF2-40B4-BE49-F238E27FC236}">
                <a16:creationId xmlns:a16="http://schemas.microsoft.com/office/drawing/2014/main" id="{01783696-BABB-09A7-3CB6-E1B26F94C1E3}"/>
              </a:ext>
            </a:extLst>
          </p:cNvPr>
          <p:cNvSpPr>
            <a:spLocks noGrp="1"/>
          </p:cNvSpPr>
          <p:nvPr>
            <p:ph idx="1"/>
          </p:nvPr>
        </p:nvSpPr>
        <p:spPr>
          <a:xfrm>
            <a:off x="855184" y="2005012"/>
            <a:ext cx="8612907" cy="4351338"/>
          </a:xfrm>
        </p:spPr>
        <p:txBody>
          <a:bodyPr/>
          <a:lstStyle/>
          <a:p>
            <a:pPr marL="0" indent="0" algn="just">
              <a:buNone/>
            </a:pPr>
            <a:r>
              <a:rPr lang="es-ES" b="1" dirty="0">
                <a:solidFill>
                  <a:schemeClr val="tx1">
                    <a:lumMod val="95000"/>
                    <a:lumOff val="5000"/>
                  </a:schemeClr>
                </a:solidFill>
                <a:latin typeface="Daytona" panose="020B0604030500040204" pitchFamily="34" charset="0"/>
                <a:hlinkClick r:id="rId2" action="ppaction://hlinksldjump">
                  <a:extLst>
                    <a:ext uri="{A12FA001-AC4F-418D-AE19-62706E023703}">
                      <ahyp:hlinkClr xmlns:ahyp="http://schemas.microsoft.com/office/drawing/2018/hyperlinkcolor" val="tx"/>
                    </a:ext>
                  </a:extLst>
                </a:hlinkClick>
              </a:rPr>
              <a:t>1.1¿Que es un sistema de calidad?</a:t>
            </a:r>
            <a:endParaRPr lang="es-ES" b="1" dirty="0">
              <a:solidFill>
                <a:schemeClr val="tx1">
                  <a:lumMod val="95000"/>
                  <a:lumOff val="5000"/>
                </a:schemeClr>
              </a:solidFill>
              <a:latin typeface="Daytona" panose="020B0604030500040204" pitchFamily="34" charset="0"/>
            </a:endParaRPr>
          </a:p>
          <a:p>
            <a:pPr marL="0" indent="0" algn="just">
              <a:buNone/>
            </a:pPr>
            <a:r>
              <a:rPr lang="es-ES" dirty="0">
                <a:latin typeface="Daytona" panose="020B0604030500040204" pitchFamily="34" charset="0"/>
              </a:rPr>
              <a:t>Es todo aquello que conforma la parte interna de una organización, incluye la estructura de la empresa, los procesos de producción, los medios, lo material y el personal, que se encuentran detrás de un bien.</a:t>
            </a:r>
          </a:p>
          <a:p>
            <a:endParaRPr lang="es-MX" dirty="0"/>
          </a:p>
        </p:txBody>
      </p:sp>
      <p:sp>
        <p:nvSpPr>
          <p:cNvPr id="4" name="Marcador de pie de página 3">
            <a:extLst>
              <a:ext uri="{FF2B5EF4-FFF2-40B4-BE49-F238E27FC236}">
                <a16:creationId xmlns:a16="http://schemas.microsoft.com/office/drawing/2014/main" id="{28CEFDCE-AC4A-510D-769B-D44931B123FA}"/>
              </a:ext>
            </a:extLst>
          </p:cNvPr>
          <p:cNvSpPr>
            <a:spLocks noGrp="1"/>
          </p:cNvSpPr>
          <p:nvPr>
            <p:ph type="ftr" sz="quarter" idx="11"/>
          </p:nvPr>
        </p:nvSpPr>
        <p:spPr/>
        <p:txBody>
          <a:bodyPr/>
          <a:lstStyle/>
          <a:p>
            <a:r>
              <a:rPr lang="es-MX" b="1" dirty="0">
                <a:solidFill>
                  <a:schemeClr val="tx1"/>
                </a:solidFill>
              </a:rPr>
              <a:t>EQUIPO- BLUE</a:t>
            </a:r>
          </a:p>
        </p:txBody>
      </p:sp>
      <p:sp>
        <p:nvSpPr>
          <p:cNvPr id="5" name="Marcador de número de diapositiva 4">
            <a:extLst>
              <a:ext uri="{FF2B5EF4-FFF2-40B4-BE49-F238E27FC236}">
                <a16:creationId xmlns:a16="http://schemas.microsoft.com/office/drawing/2014/main" id="{1A89E62C-8DBA-A3F1-FCAC-3710FC32D260}"/>
              </a:ext>
            </a:extLst>
          </p:cNvPr>
          <p:cNvSpPr>
            <a:spLocks noGrp="1"/>
          </p:cNvSpPr>
          <p:nvPr>
            <p:ph type="sldNum" sz="quarter" idx="12"/>
          </p:nvPr>
        </p:nvSpPr>
        <p:spPr/>
        <p:txBody>
          <a:bodyPr/>
          <a:lstStyle/>
          <a:p>
            <a:fld id="{A94A9745-AEF9-4308-B92F-CA2AD921C0FD}" type="slidenum">
              <a:rPr lang="es-MX" b="1" smtClean="0">
                <a:solidFill>
                  <a:schemeClr val="bg2"/>
                </a:solidFill>
              </a:rPr>
              <a:t>5</a:t>
            </a:fld>
            <a:endParaRPr lang="es-MX" b="1" dirty="0">
              <a:solidFill>
                <a:schemeClr val="bg2"/>
              </a:solidFill>
            </a:endParaRPr>
          </a:p>
        </p:txBody>
      </p:sp>
    </p:spTree>
    <p:extLst>
      <p:ext uri="{BB962C8B-B14F-4D97-AF65-F5344CB8AC3E}">
        <p14:creationId xmlns:p14="http://schemas.microsoft.com/office/powerpoint/2010/main" val="4212091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AC8A70-41FD-DB3A-70F1-C814A9B7FAB7}"/>
              </a:ext>
            </a:extLst>
          </p:cNvPr>
          <p:cNvSpPr>
            <a:spLocks noGrp="1"/>
          </p:cNvSpPr>
          <p:nvPr>
            <p:ph type="title"/>
          </p:nvPr>
        </p:nvSpPr>
        <p:spPr/>
        <p:txBody>
          <a:bodyPr>
            <a:normAutofit/>
          </a:bodyPr>
          <a:lstStyle/>
          <a:p>
            <a:r>
              <a:rPr lang="es-ES" sz="4800" b="1" u="sng" dirty="0">
                <a:solidFill>
                  <a:schemeClr val="bg2"/>
                </a:solidFill>
                <a:hlinkClick r:id="rId2" action="ppaction://hlinksldjump">
                  <a:extLst>
                    <a:ext uri="{A12FA001-AC4F-418D-AE19-62706E023703}">
                      <ahyp:hlinkClr xmlns:ahyp="http://schemas.microsoft.com/office/drawing/2018/hyperlinkcolor" val="tx"/>
                    </a:ext>
                  </a:extLst>
                </a:hlinkClick>
              </a:rPr>
              <a:t>1.2 ¿Qué es la calidad?</a:t>
            </a:r>
            <a:endParaRPr lang="es-MX" sz="4800" b="1" u="sng" dirty="0">
              <a:solidFill>
                <a:schemeClr val="bg2"/>
              </a:solidFill>
            </a:endParaRPr>
          </a:p>
        </p:txBody>
      </p:sp>
      <p:sp>
        <p:nvSpPr>
          <p:cNvPr id="3" name="Marcador de contenido 2">
            <a:extLst>
              <a:ext uri="{FF2B5EF4-FFF2-40B4-BE49-F238E27FC236}">
                <a16:creationId xmlns:a16="http://schemas.microsoft.com/office/drawing/2014/main" id="{90D1EAE7-D177-1B40-632F-D8B0A730E8DC}"/>
              </a:ext>
            </a:extLst>
          </p:cNvPr>
          <p:cNvSpPr>
            <a:spLocks noGrp="1"/>
          </p:cNvSpPr>
          <p:nvPr>
            <p:ph idx="1"/>
          </p:nvPr>
        </p:nvSpPr>
        <p:spPr>
          <a:xfrm>
            <a:off x="838200" y="2005012"/>
            <a:ext cx="8460036" cy="4351338"/>
          </a:xfrm>
        </p:spPr>
        <p:txBody>
          <a:bodyPr>
            <a:normAutofit/>
          </a:bodyPr>
          <a:lstStyle/>
          <a:p>
            <a:pPr algn="just"/>
            <a:r>
              <a:rPr lang="es-ES" dirty="0">
                <a:latin typeface="Daytona" panose="020B0604030500040204" pitchFamily="34" charset="0"/>
              </a:rPr>
              <a:t>La calidad es lo bueno o malo de un producto, es decir representa su condición. Hace referencia al estado de conformidad de un producto que satisface o no las necesidades de un cliente.</a:t>
            </a:r>
          </a:p>
          <a:p>
            <a:endParaRPr lang="es-MX" dirty="0"/>
          </a:p>
        </p:txBody>
      </p:sp>
      <p:sp>
        <p:nvSpPr>
          <p:cNvPr id="4" name="Marcador de pie de página 3">
            <a:extLst>
              <a:ext uri="{FF2B5EF4-FFF2-40B4-BE49-F238E27FC236}">
                <a16:creationId xmlns:a16="http://schemas.microsoft.com/office/drawing/2014/main" id="{2B7F0F0C-9373-0E7B-935C-B52E4ECED2CB}"/>
              </a:ext>
            </a:extLst>
          </p:cNvPr>
          <p:cNvSpPr>
            <a:spLocks noGrp="1"/>
          </p:cNvSpPr>
          <p:nvPr>
            <p:ph type="ftr" sz="quarter" idx="11"/>
          </p:nvPr>
        </p:nvSpPr>
        <p:spPr/>
        <p:txBody>
          <a:bodyPr/>
          <a:lstStyle/>
          <a:p>
            <a:r>
              <a:rPr lang="es-MX" sz="1400" b="1" dirty="0">
                <a:solidFill>
                  <a:schemeClr val="tx1"/>
                </a:solidFill>
              </a:rPr>
              <a:t>EQUIPO- BLUE</a:t>
            </a:r>
          </a:p>
        </p:txBody>
      </p:sp>
      <p:sp>
        <p:nvSpPr>
          <p:cNvPr id="5" name="Marcador de número de diapositiva 4">
            <a:extLst>
              <a:ext uri="{FF2B5EF4-FFF2-40B4-BE49-F238E27FC236}">
                <a16:creationId xmlns:a16="http://schemas.microsoft.com/office/drawing/2014/main" id="{1FCB61D0-A001-D973-B8B6-ED84E219738A}"/>
              </a:ext>
            </a:extLst>
          </p:cNvPr>
          <p:cNvSpPr>
            <a:spLocks noGrp="1"/>
          </p:cNvSpPr>
          <p:nvPr>
            <p:ph type="sldNum" sz="quarter" idx="12"/>
          </p:nvPr>
        </p:nvSpPr>
        <p:spPr/>
        <p:txBody>
          <a:bodyPr/>
          <a:lstStyle/>
          <a:p>
            <a:fld id="{A94A9745-AEF9-4308-B92F-CA2AD921C0FD}" type="slidenum">
              <a:rPr lang="es-MX" sz="1400" b="1" smtClean="0">
                <a:solidFill>
                  <a:schemeClr val="bg2"/>
                </a:solidFill>
              </a:rPr>
              <a:t>6</a:t>
            </a:fld>
            <a:endParaRPr lang="es-MX" sz="1400" b="1" dirty="0">
              <a:solidFill>
                <a:schemeClr val="bg2"/>
              </a:solidFill>
            </a:endParaRPr>
          </a:p>
        </p:txBody>
      </p:sp>
    </p:spTree>
    <p:extLst>
      <p:ext uri="{BB962C8B-B14F-4D97-AF65-F5344CB8AC3E}">
        <p14:creationId xmlns:p14="http://schemas.microsoft.com/office/powerpoint/2010/main" val="25365871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1C537C-8A93-7D5E-0FA6-5E0D3BC19CCF}"/>
              </a:ext>
            </a:extLst>
          </p:cNvPr>
          <p:cNvSpPr>
            <a:spLocks noGrp="1"/>
          </p:cNvSpPr>
          <p:nvPr>
            <p:ph type="title"/>
          </p:nvPr>
        </p:nvSpPr>
        <p:spPr/>
        <p:txBody>
          <a:bodyPr/>
          <a:lstStyle/>
          <a:p>
            <a:r>
              <a:rPr lang="es-MX" b="1" u="sng" dirty="0">
                <a:solidFill>
                  <a:schemeClr val="bg2"/>
                </a:solidFill>
                <a:hlinkClick r:id="rId2" action="ppaction://hlinksldjump">
                  <a:extLst>
                    <a:ext uri="{A12FA001-AC4F-418D-AE19-62706E023703}">
                      <ahyp:hlinkClr xmlns:ahyp="http://schemas.microsoft.com/office/drawing/2018/hyperlinkcolor" val="tx"/>
                    </a:ext>
                  </a:extLst>
                </a:hlinkClick>
              </a:rPr>
              <a:t>1.3 Fundamentos de la calidad.</a:t>
            </a:r>
            <a:endParaRPr lang="es-MX" b="1" u="sng" dirty="0">
              <a:solidFill>
                <a:schemeClr val="bg2"/>
              </a:solidFill>
            </a:endParaRPr>
          </a:p>
        </p:txBody>
      </p:sp>
      <p:sp>
        <p:nvSpPr>
          <p:cNvPr id="3" name="Marcador de contenido 2">
            <a:extLst>
              <a:ext uri="{FF2B5EF4-FFF2-40B4-BE49-F238E27FC236}">
                <a16:creationId xmlns:a16="http://schemas.microsoft.com/office/drawing/2014/main" id="{2C758D2E-331A-D5DF-942C-47EC2A56EB4F}"/>
              </a:ext>
            </a:extLst>
          </p:cNvPr>
          <p:cNvSpPr>
            <a:spLocks noGrp="1" noRot="1" noMove="1" noResize="1" noEditPoints="1" noAdjustHandles="1" noChangeArrowheads="1" noChangeShapeType="1"/>
          </p:cNvSpPr>
          <p:nvPr>
            <p:ph sz="half" idx="1"/>
          </p:nvPr>
        </p:nvSpPr>
        <p:spPr>
          <a:xfrm>
            <a:off x="838200" y="1825625"/>
            <a:ext cx="5181600" cy="3958230"/>
          </a:xfrm>
          <a:custGeom>
            <a:avLst/>
            <a:gdLst>
              <a:gd name="connsiteX0" fmla="*/ 0 w 5181600"/>
              <a:gd name="connsiteY0" fmla="*/ 0 h 3958230"/>
              <a:gd name="connsiteX1" fmla="*/ 544068 w 5181600"/>
              <a:gd name="connsiteY1" fmla="*/ 0 h 3958230"/>
              <a:gd name="connsiteX2" fmla="*/ 1036320 w 5181600"/>
              <a:gd name="connsiteY2" fmla="*/ 0 h 3958230"/>
              <a:gd name="connsiteX3" fmla="*/ 1528572 w 5181600"/>
              <a:gd name="connsiteY3" fmla="*/ 0 h 3958230"/>
              <a:gd name="connsiteX4" fmla="*/ 2124456 w 5181600"/>
              <a:gd name="connsiteY4" fmla="*/ 0 h 3958230"/>
              <a:gd name="connsiteX5" fmla="*/ 2772156 w 5181600"/>
              <a:gd name="connsiteY5" fmla="*/ 0 h 3958230"/>
              <a:gd name="connsiteX6" fmla="*/ 3523488 w 5181600"/>
              <a:gd name="connsiteY6" fmla="*/ 0 h 3958230"/>
              <a:gd name="connsiteX7" fmla="*/ 4223004 w 5181600"/>
              <a:gd name="connsiteY7" fmla="*/ 0 h 3958230"/>
              <a:gd name="connsiteX8" fmla="*/ 5181600 w 5181600"/>
              <a:gd name="connsiteY8" fmla="*/ 0 h 3958230"/>
              <a:gd name="connsiteX9" fmla="*/ 5181600 w 5181600"/>
              <a:gd name="connsiteY9" fmla="*/ 540958 h 3958230"/>
              <a:gd name="connsiteX10" fmla="*/ 5181600 w 5181600"/>
              <a:gd name="connsiteY10" fmla="*/ 1200663 h 3958230"/>
              <a:gd name="connsiteX11" fmla="*/ 5181600 w 5181600"/>
              <a:gd name="connsiteY11" fmla="*/ 1781204 h 3958230"/>
              <a:gd name="connsiteX12" fmla="*/ 5181600 w 5181600"/>
              <a:gd name="connsiteY12" fmla="*/ 2480491 h 3958230"/>
              <a:gd name="connsiteX13" fmla="*/ 5181600 w 5181600"/>
              <a:gd name="connsiteY13" fmla="*/ 3100614 h 3958230"/>
              <a:gd name="connsiteX14" fmla="*/ 5181600 w 5181600"/>
              <a:gd name="connsiteY14" fmla="*/ 3958230 h 3958230"/>
              <a:gd name="connsiteX15" fmla="*/ 4430268 w 5181600"/>
              <a:gd name="connsiteY15" fmla="*/ 3958230 h 3958230"/>
              <a:gd name="connsiteX16" fmla="*/ 3730752 w 5181600"/>
              <a:gd name="connsiteY16" fmla="*/ 3958230 h 3958230"/>
              <a:gd name="connsiteX17" fmla="*/ 3083052 w 5181600"/>
              <a:gd name="connsiteY17" fmla="*/ 3958230 h 3958230"/>
              <a:gd name="connsiteX18" fmla="*/ 2331720 w 5181600"/>
              <a:gd name="connsiteY18" fmla="*/ 3958230 h 3958230"/>
              <a:gd name="connsiteX19" fmla="*/ 1839468 w 5181600"/>
              <a:gd name="connsiteY19" fmla="*/ 3958230 h 3958230"/>
              <a:gd name="connsiteX20" fmla="*/ 1088136 w 5181600"/>
              <a:gd name="connsiteY20" fmla="*/ 3958230 h 3958230"/>
              <a:gd name="connsiteX21" fmla="*/ 0 w 5181600"/>
              <a:gd name="connsiteY21" fmla="*/ 3958230 h 3958230"/>
              <a:gd name="connsiteX22" fmla="*/ 0 w 5181600"/>
              <a:gd name="connsiteY22" fmla="*/ 3338107 h 3958230"/>
              <a:gd name="connsiteX23" fmla="*/ 0 w 5181600"/>
              <a:gd name="connsiteY23" fmla="*/ 2678402 h 3958230"/>
              <a:gd name="connsiteX24" fmla="*/ 0 w 5181600"/>
              <a:gd name="connsiteY24" fmla="*/ 2018697 h 3958230"/>
              <a:gd name="connsiteX25" fmla="*/ 0 w 5181600"/>
              <a:gd name="connsiteY25" fmla="*/ 1438157 h 3958230"/>
              <a:gd name="connsiteX26" fmla="*/ 0 w 5181600"/>
              <a:gd name="connsiteY26" fmla="*/ 818034 h 3958230"/>
              <a:gd name="connsiteX27" fmla="*/ 0 w 5181600"/>
              <a:gd name="connsiteY27" fmla="*/ 0 h 3958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181600" h="3958230" fill="none" extrusionOk="0">
                <a:moveTo>
                  <a:pt x="0" y="0"/>
                </a:moveTo>
                <a:cubicBezTo>
                  <a:pt x="263834" y="-6796"/>
                  <a:pt x="358996" y="-19458"/>
                  <a:pt x="544068" y="0"/>
                </a:cubicBezTo>
                <a:cubicBezTo>
                  <a:pt x="729140" y="19458"/>
                  <a:pt x="930966" y="-6197"/>
                  <a:pt x="1036320" y="0"/>
                </a:cubicBezTo>
                <a:cubicBezTo>
                  <a:pt x="1141674" y="6197"/>
                  <a:pt x="1407466" y="-5240"/>
                  <a:pt x="1528572" y="0"/>
                </a:cubicBezTo>
                <a:cubicBezTo>
                  <a:pt x="1649678" y="5240"/>
                  <a:pt x="1897842" y="29259"/>
                  <a:pt x="2124456" y="0"/>
                </a:cubicBezTo>
                <a:cubicBezTo>
                  <a:pt x="2351070" y="-29259"/>
                  <a:pt x="2532405" y="-23655"/>
                  <a:pt x="2772156" y="0"/>
                </a:cubicBezTo>
                <a:cubicBezTo>
                  <a:pt x="3011907" y="23655"/>
                  <a:pt x="3322633" y="20016"/>
                  <a:pt x="3523488" y="0"/>
                </a:cubicBezTo>
                <a:cubicBezTo>
                  <a:pt x="3724343" y="-20016"/>
                  <a:pt x="4033843" y="-23554"/>
                  <a:pt x="4223004" y="0"/>
                </a:cubicBezTo>
                <a:cubicBezTo>
                  <a:pt x="4412165" y="23554"/>
                  <a:pt x="4811824" y="-25668"/>
                  <a:pt x="5181600" y="0"/>
                </a:cubicBezTo>
                <a:cubicBezTo>
                  <a:pt x="5200620" y="175412"/>
                  <a:pt x="5187676" y="426046"/>
                  <a:pt x="5181600" y="540958"/>
                </a:cubicBezTo>
                <a:cubicBezTo>
                  <a:pt x="5175524" y="655870"/>
                  <a:pt x="5153218" y="875489"/>
                  <a:pt x="5181600" y="1200663"/>
                </a:cubicBezTo>
                <a:cubicBezTo>
                  <a:pt x="5209982" y="1525838"/>
                  <a:pt x="5178255" y="1542973"/>
                  <a:pt x="5181600" y="1781204"/>
                </a:cubicBezTo>
                <a:cubicBezTo>
                  <a:pt x="5184945" y="2019435"/>
                  <a:pt x="5206123" y="2188318"/>
                  <a:pt x="5181600" y="2480491"/>
                </a:cubicBezTo>
                <a:cubicBezTo>
                  <a:pt x="5157077" y="2772664"/>
                  <a:pt x="5183467" y="2802061"/>
                  <a:pt x="5181600" y="3100614"/>
                </a:cubicBezTo>
                <a:cubicBezTo>
                  <a:pt x="5179733" y="3399167"/>
                  <a:pt x="5183472" y="3662455"/>
                  <a:pt x="5181600" y="3958230"/>
                </a:cubicBezTo>
                <a:cubicBezTo>
                  <a:pt x="5025128" y="3954577"/>
                  <a:pt x="4754293" y="3976107"/>
                  <a:pt x="4430268" y="3958230"/>
                </a:cubicBezTo>
                <a:cubicBezTo>
                  <a:pt x="4106243" y="3940353"/>
                  <a:pt x="4071765" y="3961378"/>
                  <a:pt x="3730752" y="3958230"/>
                </a:cubicBezTo>
                <a:cubicBezTo>
                  <a:pt x="3389739" y="3955082"/>
                  <a:pt x="3331386" y="3926362"/>
                  <a:pt x="3083052" y="3958230"/>
                </a:cubicBezTo>
                <a:cubicBezTo>
                  <a:pt x="2834718" y="3990098"/>
                  <a:pt x="2685257" y="3927033"/>
                  <a:pt x="2331720" y="3958230"/>
                </a:cubicBezTo>
                <a:cubicBezTo>
                  <a:pt x="1978183" y="3989427"/>
                  <a:pt x="1951366" y="3937457"/>
                  <a:pt x="1839468" y="3958230"/>
                </a:cubicBezTo>
                <a:cubicBezTo>
                  <a:pt x="1727570" y="3979003"/>
                  <a:pt x="1412531" y="3937471"/>
                  <a:pt x="1088136" y="3958230"/>
                </a:cubicBezTo>
                <a:cubicBezTo>
                  <a:pt x="763741" y="3978989"/>
                  <a:pt x="285175" y="3954104"/>
                  <a:pt x="0" y="3958230"/>
                </a:cubicBezTo>
                <a:cubicBezTo>
                  <a:pt x="-22748" y="3793195"/>
                  <a:pt x="-17279" y="3632700"/>
                  <a:pt x="0" y="3338107"/>
                </a:cubicBezTo>
                <a:cubicBezTo>
                  <a:pt x="17279" y="3043514"/>
                  <a:pt x="-21363" y="2897347"/>
                  <a:pt x="0" y="2678402"/>
                </a:cubicBezTo>
                <a:cubicBezTo>
                  <a:pt x="21363" y="2459457"/>
                  <a:pt x="-19102" y="2211972"/>
                  <a:pt x="0" y="2018697"/>
                </a:cubicBezTo>
                <a:cubicBezTo>
                  <a:pt x="19102" y="1825423"/>
                  <a:pt x="-22251" y="1653206"/>
                  <a:pt x="0" y="1438157"/>
                </a:cubicBezTo>
                <a:cubicBezTo>
                  <a:pt x="22251" y="1223108"/>
                  <a:pt x="-28711" y="1097489"/>
                  <a:pt x="0" y="818034"/>
                </a:cubicBezTo>
                <a:cubicBezTo>
                  <a:pt x="28711" y="538579"/>
                  <a:pt x="10461" y="228227"/>
                  <a:pt x="0" y="0"/>
                </a:cubicBezTo>
                <a:close/>
              </a:path>
              <a:path w="5181600" h="3958230" stroke="0" extrusionOk="0">
                <a:moveTo>
                  <a:pt x="0" y="0"/>
                </a:moveTo>
                <a:cubicBezTo>
                  <a:pt x="167669" y="2209"/>
                  <a:pt x="309120" y="-6947"/>
                  <a:pt x="595884" y="0"/>
                </a:cubicBezTo>
                <a:cubicBezTo>
                  <a:pt x="882648" y="6947"/>
                  <a:pt x="1076575" y="-18205"/>
                  <a:pt x="1243584" y="0"/>
                </a:cubicBezTo>
                <a:cubicBezTo>
                  <a:pt x="1410593" y="18205"/>
                  <a:pt x="1552245" y="994"/>
                  <a:pt x="1735836" y="0"/>
                </a:cubicBezTo>
                <a:cubicBezTo>
                  <a:pt x="1919427" y="-994"/>
                  <a:pt x="2089573" y="-13179"/>
                  <a:pt x="2435352" y="0"/>
                </a:cubicBezTo>
                <a:cubicBezTo>
                  <a:pt x="2781131" y="13179"/>
                  <a:pt x="2983952" y="2920"/>
                  <a:pt x="3134868" y="0"/>
                </a:cubicBezTo>
                <a:cubicBezTo>
                  <a:pt x="3285784" y="-2920"/>
                  <a:pt x="3510339" y="422"/>
                  <a:pt x="3627120" y="0"/>
                </a:cubicBezTo>
                <a:cubicBezTo>
                  <a:pt x="3743901" y="-422"/>
                  <a:pt x="3973491" y="14591"/>
                  <a:pt x="4119372" y="0"/>
                </a:cubicBezTo>
                <a:cubicBezTo>
                  <a:pt x="4265253" y="-14591"/>
                  <a:pt x="4788810" y="22600"/>
                  <a:pt x="5181600" y="0"/>
                </a:cubicBezTo>
                <a:cubicBezTo>
                  <a:pt x="5198541" y="165477"/>
                  <a:pt x="5156923" y="424012"/>
                  <a:pt x="5181600" y="540958"/>
                </a:cubicBezTo>
                <a:cubicBezTo>
                  <a:pt x="5206277" y="657904"/>
                  <a:pt x="5166471" y="832437"/>
                  <a:pt x="5181600" y="1121499"/>
                </a:cubicBezTo>
                <a:cubicBezTo>
                  <a:pt x="5196729" y="1410561"/>
                  <a:pt x="5165055" y="1567336"/>
                  <a:pt x="5181600" y="1702039"/>
                </a:cubicBezTo>
                <a:cubicBezTo>
                  <a:pt x="5198145" y="1836742"/>
                  <a:pt x="5149339" y="2239270"/>
                  <a:pt x="5181600" y="2401326"/>
                </a:cubicBezTo>
                <a:cubicBezTo>
                  <a:pt x="5213861" y="2563382"/>
                  <a:pt x="5208250" y="2693818"/>
                  <a:pt x="5181600" y="2942284"/>
                </a:cubicBezTo>
                <a:cubicBezTo>
                  <a:pt x="5154950" y="3190750"/>
                  <a:pt x="5151439" y="3691099"/>
                  <a:pt x="5181600" y="3958230"/>
                </a:cubicBezTo>
                <a:cubicBezTo>
                  <a:pt x="4983039" y="3946586"/>
                  <a:pt x="4772514" y="3931185"/>
                  <a:pt x="4585716" y="3958230"/>
                </a:cubicBezTo>
                <a:cubicBezTo>
                  <a:pt x="4398918" y="3985275"/>
                  <a:pt x="4129188" y="3986972"/>
                  <a:pt x="3938016" y="3958230"/>
                </a:cubicBezTo>
                <a:cubicBezTo>
                  <a:pt x="3746844" y="3929488"/>
                  <a:pt x="3511031" y="3974477"/>
                  <a:pt x="3238500" y="3958230"/>
                </a:cubicBezTo>
                <a:cubicBezTo>
                  <a:pt x="2965969" y="3941983"/>
                  <a:pt x="2813676" y="3941373"/>
                  <a:pt x="2590800" y="3958230"/>
                </a:cubicBezTo>
                <a:cubicBezTo>
                  <a:pt x="2367924" y="3975087"/>
                  <a:pt x="2263245" y="3948170"/>
                  <a:pt x="2098548" y="3958230"/>
                </a:cubicBezTo>
                <a:cubicBezTo>
                  <a:pt x="1933851" y="3968290"/>
                  <a:pt x="1556937" y="3927840"/>
                  <a:pt x="1347216" y="3958230"/>
                </a:cubicBezTo>
                <a:cubicBezTo>
                  <a:pt x="1137495" y="3988620"/>
                  <a:pt x="920909" y="3948928"/>
                  <a:pt x="751332" y="3958230"/>
                </a:cubicBezTo>
                <a:cubicBezTo>
                  <a:pt x="581755" y="3967532"/>
                  <a:pt x="216917" y="3928957"/>
                  <a:pt x="0" y="3958230"/>
                </a:cubicBezTo>
                <a:cubicBezTo>
                  <a:pt x="-27871" y="3787971"/>
                  <a:pt x="-28883" y="3547220"/>
                  <a:pt x="0" y="3258943"/>
                </a:cubicBezTo>
                <a:cubicBezTo>
                  <a:pt x="28883" y="2970666"/>
                  <a:pt x="31399" y="2781549"/>
                  <a:pt x="0" y="2599238"/>
                </a:cubicBezTo>
                <a:cubicBezTo>
                  <a:pt x="-31399" y="2416927"/>
                  <a:pt x="26543" y="2116662"/>
                  <a:pt x="0" y="1979115"/>
                </a:cubicBezTo>
                <a:cubicBezTo>
                  <a:pt x="-26543" y="1841568"/>
                  <a:pt x="9477" y="1544337"/>
                  <a:pt x="0" y="1398575"/>
                </a:cubicBezTo>
                <a:cubicBezTo>
                  <a:pt x="-9477" y="1252813"/>
                  <a:pt x="11776" y="1008934"/>
                  <a:pt x="0" y="818034"/>
                </a:cubicBezTo>
                <a:cubicBezTo>
                  <a:pt x="-11776" y="627134"/>
                  <a:pt x="-31417" y="402277"/>
                  <a:pt x="0" y="0"/>
                </a:cubicBezTo>
                <a:close/>
              </a:path>
            </a:pathLst>
          </a:custGeom>
          <a:solidFill>
            <a:schemeClr val="accent3">
              <a:lumMod val="20000"/>
              <a:lumOff val="80000"/>
            </a:schemeClr>
          </a:solidFill>
          <a:ln>
            <a:noFill/>
            <a:extLst>
              <a:ext uri="{C807C97D-BFC1-408E-A445-0C87EB9F89A2}">
                <ask:lineSketchStyleProps xmlns:ask="http://schemas.microsoft.com/office/drawing/2018/sketchyshapes" sd="2788607758">
                  <ask:type>
                    <ask:lineSketchFreehand/>
                  </ask:type>
                </ask:lineSketchStyleProps>
              </a:ext>
            </a:extLst>
          </a:ln>
        </p:spPr>
        <p:txBody>
          <a:bodyPr>
            <a:normAutofit fontScale="92500" lnSpcReduction="20000"/>
          </a:bodyPr>
          <a:lstStyle/>
          <a:p>
            <a:pPr marL="0" indent="0" algn="just">
              <a:buNone/>
            </a:pPr>
            <a:endParaRPr lang="es-MX" b="1" dirty="0"/>
          </a:p>
          <a:p>
            <a:pPr algn="just"/>
            <a:r>
              <a:rPr lang="es-MX" b="1" dirty="0">
                <a:latin typeface="Daytona" panose="020B0604030500040204" pitchFamily="34" charset="0"/>
              </a:rPr>
              <a:t>Enfoque sistémico de la calidad: </a:t>
            </a:r>
            <a:r>
              <a:rPr lang="es-MX" dirty="0">
                <a:latin typeface="Daytona" panose="020B0604030500040204" pitchFamily="34" charset="0"/>
              </a:rPr>
              <a:t>ayuda en el análisis de las necesidades de los clientes.</a:t>
            </a:r>
          </a:p>
          <a:p>
            <a:pPr algn="just"/>
            <a:r>
              <a:rPr lang="es-MX" b="1" dirty="0">
                <a:latin typeface="Daytona" panose="020B0604030500040204" pitchFamily="34" charset="0"/>
              </a:rPr>
              <a:t>Enfoque basado en procesos:</a:t>
            </a:r>
            <a:r>
              <a:rPr lang="es-MX" dirty="0">
                <a:latin typeface="Daytona" panose="020B0604030500040204" pitchFamily="34" charset="0"/>
              </a:rPr>
              <a:t> conjunto de actividades.</a:t>
            </a:r>
          </a:p>
          <a:p>
            <a:pPr algn="just"/>
            <a:r>
              <a:rPr kumimoji="0" lang="es-MX" sz="2800" b="1" i="0" u="none" strike="noStrike" kern="1200" cap="none" spc="0" normalizeH="0" baseline="0" noProof="0" dirty="0">
                <a:ln>
                  <a:noFill/>
                </a:ln>
                <a:solidFill>
                  <a:sysClr val="windowText" lastClr="000000"/>
                </a:solidFill>
                <a:effectLst/>
                <a:uLnTx/>
                <a:uFillTx/>
                <a:latin typeface="Daytona" panose="020B0604030500040204" pitchFamily="34" charset="0"/>
              </a:rPr>
              <a:t>Política y objetivos de la calidad: </a:t>
            </a:r>
            <a:r>
              <a:rPr kumimoji="0" lang="es-MX" sz="2800" b="0" i="0" u="none" strike="noStrike" kern="1200" cap="none" spc="0" normalizeH="0" baseline="0" noProof="0" dirty="0">
                <a:ln>
                  <a:noFill/>
                </a:ln>
                <a:solidFill>
                  <a:sysClr val="windowText" lastClr="000000"/>
                </a:solidFill>
                <a:effectLst/>
                <a:uLnTx/>
                <a:uFillTx/>
                <a:latin typeface="Daytona" panose="020B0604030500040204" pitchFamily="34" charset="0"/>
              </a:rPr>
              <a:t>marcan la dirección de la empresa.</a:t>
            </a:r>
          </a:p>
          <a:p>
            <a:pPr marL="0" indent="0">
              <a:buNone/>
            </a:pPr>
            <a:r>
              <a:rPr lang="es-MX" dirty="0"/>
              <a:t> </a:t>
            </a:r>
          </a:p>
        </p:txBody>
      </p:sp>
      <p:pic>
        <p:nvPicPr>
          <p:cNvPr id="7" name="Marcador de contenido 6">
            <a:extLst>
              <a:ext uri="{FF2B5EF4-FFF2-40B4-BE49-F238E27FC236}">
                <a16:creationId xmlns:a16="http://schemas.microsoft.com/office/drawing/2014/main" id="{1E72C89A-46ED-1C0D-F915-A850A9FCD74F}"/>
              </a:ext>
            </a:extLst>
          </p:cNvPr>
          <p:cNvPicPr>
            <a:picLocks noGrp="1" noChangeAspect="1"/>
          </p:cNvPicPr>
          <p:nvPr>
            <p:ph sz="half" idx="2"/>
          </p:nvPr>
        </p:nvPicPr>
        <p:blipFill>
          <a:blip r:embed="rId3"/>
          <a:stretch>
            <a:fillRect/>
          </a:stretch>
        </p:blipFill>
        <p:spPr>
          <a:xfrm>
            <a:off x="6370734" y="2278417"/>
            <a:ext cx="4762500" cy="318135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5" name="Marcador de pie de página 4">
            <a:extLst>
              <a:ext uri="{FF2B5EF4-FFF2-40B4-BE49-F238E27FC236}">
                <a16:creationId xmlns:a16="http://schemas.microsoft.com/office/drawing/2014/main" id="{2F3C7248-CF7C-C8E7-6129-3432B1552894}"/>
              </a:ext>
            </a:extLst>
          </p:cNvPr>
          <p:cNvSpPr>
            <a:spLocks noGrp="1"/>
          </p:cNvSpPr>
          <p:nvPr>
            <p:ph type="ftr" sz="quarter" idx="11"/>
          </p:nvPr>
        </p:nvSpPr>
        <p:spPr/>
        <p:txBody>
          <a:bodyPr/>
          <a:lstStyle/>
          <a:p>
            <a:r>
              <a:rPr lang="es-MX" sz="1400" b="1" dirty="0">
                <a:solidFill>
                  <a:schemeClr val="tx1">
                    <a:lumMod val="95000"/>
                    <a:lumOff val="5000"/>
                  </a:schemeClr>
                </a:solidFill>
              </a:rPr>
              <a:t>EQUIPO- BLUE</a:t>
            </a:r>
          </a:p>
        </p:txBody>
      </p:sp>
      <p:sp>
        <p:nvSpPr>
          <p:cNvPr id="6" name="Marcador de número de diapositiva 5">
            <a:extLst>
              <a:ext uri="{FF2B5EF4-FFF2-40B4-BE49-F238E27FC236}">
                <a16:creationId xmlns:a16="http://schemas.microsoft.com/office/drawing/2014/main" id="{BD5A7ECA-DAA3-E476-4E6A-BEF4F9A1B2E2}"/>
              </a:ext>
            </a:extLst>
          </p:cNvPr>
          <p:cNvSpPr>
            <a:spLocks noGrp="1"/>
          </p:cNvSpPr>
          <p:nvPr>
            <p:ph type="sldNum" sz="quarter" idx="12"/>
          </p:nvPr>
        </p:nvSpPr>
        <p:spPr/>
        <p:txBody>
          <a:bodyPr/>
          <a:lstStyle/>
          <a:p>
            <a:fld id="{A94A9745-AEF9-4308-B92F-CA2AD921C0FD}" type="slidenum">
              <a:rPr lang="es-MX" sz="1400" b="1" smtClean="0">
                <a:solidFill>
                  <a:schemeClr val="tx1">
                    <a:lumMod val="95000"/>
                    <a:lumOff val="5000"/>
                  </a:schemeClr>
                </a:solidFill>
              </a:rPr>
              <a:t>7</a:t>
            </a:fld>
            <a:endParaRPr lang="es-MX" sz="1400" b="1" dirty="0">
              <a:solidFill>
                <a:schemeClr val="tx1">
                  <a:lumMod val="95000"/>
                  <a:lumOff val="5000"/>
                </a:schemeClr>
              </a:solidFill>
            </a:endParaRPr>
          </a:p>
        </p:txBody>
      </p:sp>
      <p:sp>
        <p:nvSpPr>
          <p:cNvPr id="4" name="CuadroTexto 3">
            <a:extLst>
              <a:ext uri="{FF2B5EF4-FFF2-40B4-BE49-F238E27FC236}">
                <a16:creationId xmlns:a16="http://schemas.microsoft.com/office/drawing/2014/main" id="{29C88D07-817D-D918-358C-59F010206A8D}"/>
              </a:ext>
            </a:extLst>
          </p:cNvPr>
          <p:cNvSpPr txBox="1"/>
          <p:nvPr/>
        </p:nvSpPr>
        <p:spPr>
          <a:xfrm>
            <a:off x="6370734" y="5599189"/>
            <a:ext cx="4691605" cy="369332"/>
          </a:xfrm>
          <a:prstGeom prst="rect">
            <a:avLst/>
          </a:prstGeom>
          <a:noFill/>
        </p:spPr>
        <p:txBody>
          <a:bodyPr wrap="square" rtlCol="0">
            <a:spAutoFit/>
          </a:bodyPr>
          <a:lstStyle/>
          <a:p>
            <a:pPr algn="ctr"/>
            <a:r>
              <a:rPr lang="es-MX" b="1" i="1" dirty="0">
                <a:solidFill>
                  <a:schemeClr val="tx1">
                    <a:lumMod val="95000"/>
                    <a:lumOff val="5000"/>
                  </a:schemeClr>
                </a:solidFill>
              </a:rPr>
              <a:t>Figura: 1.1 Fundamentos de la calidad.</a:t>
            </a:r>
          </a:p>
        </p:txBody>
      </p:sp>
    </p:spTree>
    <p:extLst>
      <p:ext uri="{BB962C8B-B14F-4D97-AF65-F5344CB8AC3E}">
        <p14:creationId xmlns:p14="http://schemas.microsoft.com/office/powerpoint/2010/main" val="8721164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bg/>
                                          </p:spTgt>
                                        </p:tgtEl>
                                        <p:attrNameLst>
                                          <p:attrName>style.visibility</p:attrName>
                                        </p:attrNameLst>
                                      </p:cBhvr>
                                      <p:to>
                                        <p:strVal val="visible"/>
                                      </p:to>
                                    </p:set>
                                    <p:animEffect transition="in" filter="fade">
                                      <p:cBhvr>
                                        <p:cTn id="14" dur="1000"/>
                                        <p:tgtEl>
                                          <p:spTgt spid="3">
                                            <p:bg/>
                                          </p:spTgt>
                                        </p:tgtEl>
                                      </p:cBhvr>
                                    </p:animEffect>
                                    <p:anim calcmode="lin" valueType="num">
                                      <p:cBhvr>
                                        <p:cTn id="15" dur="1000" fill="hold"/>
                                        <p:tgtEl>
                                          <p:spTgt spid="3">
                                            <p:bg/>
                                          </p:spTgt>
                                        </p:tgtEl>
                                        <p:attrNameLst>
                                          <p:attrName>ppt_x</p:attrName>
                                        </p:attrNameLst>
                                      </p:cBhvr>
                                      <p:tavLst>
                                        <p:tav tm="0">
                                          <p:val>
                                            <p:strVal val="#ppt_x"/>
                                          </p:val>
                                        </p:tav>
                                        <p:tav tm="100000">
                                          <p:val>
                                            <p:strVal val="#ppt_x"/>
                                          </p:val>
                                        </p:tav>
                                      </p:tavLst>
                                    </p:anim>
                                    <p:anim calcmode="lin" valueType="num">
                                      <p:cBhvr>
                                        <p:cTn id="16" dur="1000" fill="hold"/>
                                        <p:tgtEl>
                                          <p:spTgt spid="3">
                                            <p:bg/>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1000"/>
                                        <p:tgtEl>
                                          <p:spTgt spid="7"/>
                                        </p:tgtEl>
                                      </p:cBhvr>
                                    </p:animEffect>
                                    <p:anim calcmode="lin" valueType="num">
                                      <p:cBhvr>
                                        <p:cTn id="50" dur="1000" fill="hold"/>
                                        <p:tgtEl>
                                          <p:spTgt spid="7"/>
                                        </p:tgtEl>
                                        <p:attrNameLst>
                                          <p:attrName>ppt_x</p:attrName>
                                        </p:attrNameLst>
                                      </p:cBhvr>
                                      <p:tavLst>
                                        <p:tav tm="0">
                                          <p:val>
                                            <p:strVal val="#ppt_x"/>
                                          </p:val>
                                        </p:tav>
                                        <p:tav tm="100000">
                                          <p:val>
                                            <p:strVal val="#ppt_x"/>
                                          </p:val>
                                        </p:tav>
                                      </p:tavLst>
                                    </p:anim>
                                    <p:anim calcmode="lin" valueType="num">
                                      <p:cBhvr>
                                        <p:cTn id="5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4"/>
                                        </p:tgtEl>
                                        <p:attrNameLst>
                                          <p:attrName>style.visibility</p:attrName>
                                        </p:attrNameLst>
                                      </p:cBhvr>
                                      <p:to>
                                        <p:strVal val="visible"/>
                                      </p:to>
                                    </p:set>
                                    <p:anim calcmode="lin" valueType="num">
                                      <p:cBhvr additive="base">
                                        <p:cTn id="56" dur="500" fill="hold"/>
                                        <p:tgtEl>
                                          <p:spTgt spid="4"/>
                                        </p:tgtEl>
                                        <p:attrNameLst>
                                          <p:attrName>ppt_x</p:attrName>
                                        </p:attrNameLst>
                                      </p:cBhvr>
                                      <p:tavLst>
                                        <p:tav tm="0">
                                          <p:val>
                                            <p:strVal val="#ppt_x"/>
                                          </p:val>
                                        </p:tav>
                                        <p:tav tm="100000">
                                          <p:val>
                                            <p:strVal val="#ppt_x"/>
                                          </p:val>
                                        </p:tav>
                                      </p:tavLst>
                                    </p:anim>
                                    <p:anim calcmode="lin" valueType="num">
                                      <p:cBhvr additive="base">
                                        <p:cTn id="57"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4080D6D-881F-B675-7E07-ABA5584D8D38}"/>
              </a:ext>
            </a:extLst>
          </p:cNvPr>
          <p:cNvSpPr>
            <a:spLocks noGrp="1"/>
          </p:cNvSpPr>
          <p:nvPr>
            <p:ph idx="1"/>
          </p:nvPr>
        </p:nvSpPr>
        <p:spPr>
          <a:xfrm>
            <a:off x="999350" y="2187574"/>
            <a:ext cx="8878677" cy="4351338"/>
          </a:xfrm>
        </p:spPr>
        <p:txBody>
          <a:bodyPr/>
          <a:lstStyle/>
          <a:p>
            <a:pPr marL="514350" marR="0" lvl="0" indent="-514350" algn="just"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s-MX" sz="2800" b="0" i="0" u="none" strike="noStrike" kern="1200" cap="none" spc="0" normalizeH="0" baseline="0" noProof="0" dirty="0">
                <a:ln>
                  <a:noFill/>
                </a:ln>
                <a:solidFill>
                  <a:sysClr val="windowText" lastClr="000000"/>
                </a:solidFill>
                <a:effectLst/>
                <a:uLnTx/>
                <a:uFillTx/>
                <a:latin typeface="Daytona" panose="020B0604030500040204" pitchFamily="34" charset="0"/>
              </a:rPr>
              <a:t>Papel de alta dirección: enmarca un puesto de liderazgo en la empresa.</a:t>
            </a:r>
          </a:p>
          <a:p>
            <a:pPr marL="514350" marR="0" lvl="0" indent="-514350" algn="just"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s-MX" sz="2800" b="0" i="0" u="none" strike="noStrike" kern="1200" cap="none" spc="0" normalizeH="0" baseline="0" noProof="0" dirty="0">
                <a:ln>
                  <a:noFill/>
                </a:ln>
                <a:solidFill>
                  <a:sysClr val="windowText" lastClr="000000"/>
                </a:solidFill>
                <a:effectLst/>
                <a:uLnTx/>
                <a:uFillTx/>
                <a:latin typeface="Daytona" panose="020B0604030500040204" pitchFamily="34" charset="0"/>
              </a:rPr>
              <a:t>Valor de la documentación: implementa los propósitos y asegura las acciones.</a:t>
            </a:r>
          </a:p>
          <a:p>
            <a:pPr marL="514350" marR="0" lvl="0" indent="-514350" algn="just"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s-MX" sz="2800" b="0" i="0" u="none" strike="noStrike" kern="1200" cap="none" spc="0" normalizeH="0" baseline="0" noProof="0" dirty="0">
                <a:ln>
                  <a:noFill/>
                </a:ln>
                <a:solidFill>
                  <a:sysClr val="windowText" lastClr="000000"/>
                </a:solidFill>
                <a:effectLst/>
                <a:uLnTx/>
                <a:uFillTx/>
                <a:latin typeface="Daytona" panose="020B0604030500040204" pitchFamily="34" charset="0"/>
              </a:rPr>
              <a:t>Evaluación del sistema de calidad: realización de evaluaciones, auditorias, revisiones, etc.</a:t>
            </a:r>
          </a:p>
          <a:p>
            <a:pPr marL="514350" marR="0" lvl="0" indent="-514350" algn="just"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s-MX" sz="2800" b="0" i="0" u="none" strike="noStrike" kern="1200" cap="none" spc="0" normalizeH="0" baseline="0" noProof="0" dirty="0">
                <a:ln>
                  <a:noFill/>
                </a:ln>
                <a:solidFill>
                  <a:sysClr val="windowText" lastClr="000000"/>
                </a:solidFill>
                <a:effectLst/>
                <a:uLnTx/>
                <a:uFillTx/>
                <a:latin typeface="Daytona" panose="020B0604030500040204" pitchFamily="34" charset="0"/>
              </a:rPr>
              <a:t>Mejora continua: mejora de los procesos en base al cumplimiento con los clientes.</a:t>
            </a:r>
          </a:p>
          <a:p>
            <a:endParaRPr lang="es-MX" dirty="0"/>
          </a:p>
        </p:txBody>
      </p:sp>
      <p:sp>
        <p:nvSpPr>
          <p:cNvPr id="4" name="Marcador de pie de página 3">
            <a:extLst>
              <a:ext uri="{FF2B5EF4-FFF2-40B4-BE49-F238E27FC236}">
                <a16:creationId xmlns:a16="http://schemas.microsoft.com/office/drawing/2014/main" id="{0977B750-6697-24D0-6DF7-77678DD56637}"/>
              </a:ext>
            </a:extLst>
          </p:cNvPr>
          <p:cNvSpPr>
            <a:spLocks noGrp="1"/>
          </p:cNvSpPr>
          <p:nvPr>
            <p:ph type="ftr" sz="quarter" idx="11"/>
          </p:nvPr>
        </p:nvSpPr>
        <p:spPr/>
        <p:txBody>
          <a:bodyPr/>
          <a:lstStyle/>
          <a:p>
            <a:r>
              <a:rPr lang="es-MX" sz="1400" b="1" dirty="0"/>
              <a:t>EQUIPO- BLUE</a:t>
            </a:r>
          </a:p>
        </p:txBody>
      </p:sp>
      <p:sp>
        <p:nvSpPr>
          <p:cNvPr id="5" name="Marcador de número de diapositiva 4">
            <a:extLst>
              <a:ext uri="{FF2B5EF4-FFF2-40B4-BE49-F238E27FC236}">
                <a16:creationId xmlns:a16="http://schemas.microsoft.com/office/drawing/2014/main" id="{FB9D5A3E-6F76-761D-26FB-F7A24B9A9EFF}"/>
              </a:ext>
            </a:extLst>
          </p:cNvPr>
          <p:cNvSpPr>
            <a:spLocks noGrp="1"/>
          </p:cNvSpPr>
          <p:nvPr>
            <p:ph type="sldNum" sz="quarter" idx="12"/>
          </p:nvPr>
        </p:nvSpPr>
        <p:spPr/>
        <p:txBody>
          <a:bodyPr/>
          <a:lstStyle/>
          <a:p>
            <a:fld id="{A94A9745-AEF9-4308-B92F-CA2AD921C0FD}" type="slidenum">
              <a:rPr lang="es-MX" sz="1400" b="1" smtClean="0">
                <a:solidFill>
                  <a:schemeClr val="bg2"/>
                </a:solidFill>
              </a:rPr>
              <a:t>8</a:t>
            </a:fld>
            <a:endParaRPr lang="es-MX" b="1" dirty="0">
              <a:solidFill>
                <a:schemeClr val="bg2"/>
              </a:solidFill>
            </a:endParaRPr>
          </a:p>
        </p:txBody>
      </p:sp>
      <p:sp>
        <p:nvSpPr>
          <p:cNvPr id="2" name="CuadroTexto 1">
            <a:extLst>
              <a:ext uri="{FF2B5EF4-FFF2-40B4-BE49-F238E27FC236}">
                <a16:creationId xmlns:a16="http://schemas.microsoft.com/office/drawing/2014/main" id="{6032F276-B4EA-88B4-1441-F212E56C5F9C}"/>
              </a:ext>
            </a:extLst>
          </p:cNvPr>
          <p:cNvSpPr txBox="1"/>
          <p:nvPr/>
        </p:nvSpPr>
        <p:spPr>
          <a:xfrm>
            <a:off x="7917084" y="6356350"/>
            <a:ext cx="2065116" cy="369332"/>
          </a:xfrm>
          <a:prstGeom prst="rect">
            <a:avLst/>
          </a:prstGeom>
          <a:noFill/>
        </p:spPr>
        <p:txBody>
          <a:bodyPr wrap="square" rtlCol="0">
            <a:spAutoFit/>
          </a:bodyPr>
          <a:lstStyle/>
          <a:p>
            <a:r>
              <a:rPr lang="es-MX" dirty="0">
                <a:hlinkClick r:id="rId2" action="ppaction://hlinksldjump">
                  <a:extLst>
                    <a:ext uri="{A12FA001-AC4F-418D-AE19-62706E023703}">
                      <ahyp:hlinkClr xmlns:ahyp="http://schemas.microsoft.com/office/drawing/2018/hyperlinkcolor" val="tx"/>
                    </a:ext>
                  </a:extLst>
                </a:hlinkClick>
              </a:rPr>
              <a:t>Índice.</a:t>
            </a:r>
            <a:endParaRPr lang="es-MX" dirty="0"/>
          </a:p>
        </p:txBody>
      </p:sp>
    </p:spTree>
    <p:extLst>
      <p:ext uri="{BB962C8B-B14F-4D97-AF65-F5344CB8AC3E}">
        <p14:creationId xmlns:p14="http://schemas.microsoft.com/office/powerpoint/2010/main" val="8480244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C2B4B3-F19B-6A58-E5A9-1BF1CFE7E265}"/>
              </a:ext>
            </a:extLst>
          </p:cNvPr>
          <p:cNvSpPr>
            <a:spLocks noGrp="1"/>
          </p:cNvSpPr>
          <p:nvPr>
            <p:ph type="title"/>
          </p:nvPr>
        </p:nvSpPr>
        <p:spPr/>
        <p:txBody>
          <a:bodyPr/>
          <a:lstStyle/>
          <a:p>
            <a:r>
              <a:rPr lang="es-ES" b="1" u="sng" dirty="0">
                <a:solidFill>
                  <a:schemeClr val="bg2"/>
                </a:solidFill>
                <a:hlinkClick r:id="rId2" action="ppaction://hlinksldjump">
                  <a:extLst>
                    <a:ext uri="{A12FA001-AC4F-418D-AE19-62706E023703}">
                      <ahyp:hlinkClr xmlns:ahyp="http://schemas.microsoft.com/office/drawing/2018/hyperlinkcolor" val="tx"/>
                    </a:ext>
                  </a:extLst>
                </a:hlinkClick>
              </a:rPr>
              <a:t>1.4 ¿Que determina la calidad?</a:t>
            </a:r>
            <a:endParaRPr lang="es-MX" b="1" u="sng" dirty="0">
              <a:solidFill>
                <a:schemeClr val="bg2"/>
              </a:solidFill>
            </a:endParaRPr>
          </a:p>
        </p:txBody>
      </p:sp>
      <p:sp>
        <p:nvSpPr>
          <p:cNvPr id="3" name="Marcador de contenido 2">
            <a:extLst>
              <a:ext uri="{FF2B5EF4-FFF2-40B4-BE49-F238E27FC236}">
                <a16:creationId xmlns:a16="http://schemas.microsoft.com/office/drawing/2014/main" id="{0BAB870F-E374-52E3-12A3-C81F71B795DF}"/>
              </a:ext>
            </a:extLst>
          </p:cNvPr>
          <p:cNvSpPr>
            <a:spLocks noGrp="1"/>
          </p:cNvSpPr>
          <p:nvPr>
            <p:ph idx="1"/>
          </p:nvPr>
        </p:nvSpPr>
        <p:spPr>
          <a:xfrm>
            <a:off x="838200" y="1825625"/>
            <a:ext cx="8977829" cy="4351338"/>
          </a:xfrm>
        </p:spPr>
        <p:txBody>
          <a:bodyPr/>
          <a:lstStyle/>
          <a:p>
            <a:pPr marL="0" indent="0">
              <a:buNone/>
            </a:pPr>
            <a:r>
              <a:rPr lang="es-ES" dirty="0"/>
              <a:t>La opinión de los clientes determina los objetivos de y dirección de una empresa, así como la mejora de su estructura organizacional. </a:t>
            </a:r>
          </a:p>
          <a:p>
            <a:pPr marL="0" indent="0">
              <a:buNone/>
            </a:pPr>
            <a:r>
              <a:rPr lang="es-ES" dirty="0"/>
              <a:t>Un cliente satisfecho genera una relación cliente-empresa, los cuales reciben un beneficio mutuo al dar y recibir.</a:t>
            </a:r>
          </a:p>
          <a:p>
            <a:endParaRPr lang="es-MX" dirty="0"/>
          </a:p>
        </p:txBody>
      </p:sp>
      <p:sp>
        <p:nvSpPr>
          <p:cNvPr id="4" name="Marcador de pie de página 3">
            <a:extLst>
              <a:ext uri="{FF2B5EF4-FFF2-40B4-BE49-F238E27FC236}">
                <a16:creationId xmlns:a16="http://schemas.microsoft.com/office/drawing/2014/main" id="{F7DD3330-FDAF-50A7-8BF3-AE883792BF8D}"/>
              </a:ext>
            </a:extLst>
          </p:cNvPr>
          <p:cNvSpPr>
            <a:spLocks noGrp="1"/>
          </p:cNvSpPr>
          <p:nvPr>
            <p:ph type="ftr" sz="quarter" idx="11"/>
          </p:nvPr>
        </p:nvSpPr>
        <p:spPr/>
        <p:txBody>
          <a:bodyPr/>
          <a:lstStyle/>
          <a:p>
            <a:r>
              <a:rPr lang="es-MX" sz="1400" b="1" dirty="0">
                <a:solidFill>
                  <a:schemeClr val="tx1"/>
                </a:solidFill>
              </a:rPr>
              <a:t>EQUIPO- BLUE</a:t>
            </a:r>
          </a:p>
        </p:txBody>
      </p:sp>
      <p:sp>
        <p:nvSpPr>
          <p:cNvPr id="5" name="Marcador de número de diapositiva 4">
            <a:extLst>
              <a:ext uri="{FF2B5EF4-FFF2-40B4-BE49-F238E27FC236}">
                <a16:creationId xmlns:a16="http://schemas.microsoft.com/office/drawing/2014/main" id="{1198C363-B13C-212D-1517-9E4E7C3A277E}"/>
              </a:ext>
            </a:extLst>
          </p:cNvPr>
          <p:cNvSpPr>
            <a:spLocks noGrp="1"/>
          </p:cNvSpPr>
          <p:nvPr>
            <p:ph type="sldNum" sz="quarter" idx="12"/>
          </p:nvPr>
        </p:nvSpPr>
        <p:spPr/>
        <p:txBody>
          <a:bodyPr/>
          <a:lstStyle/>
          <a:p>
            <a:fld id="{A94A9745-AEF9-4308-B92F-CA2AD921C0FD}" type="slidenum">
              <a:rPr lang="es-MX" sz="1400" b="1" smtClean="0">
                <a:solidFill>
                  <a:schemeClr val="bg2"/>
                </a:solidFill>
              </a:rPr>
              <a:t>9</a:t>
            </a:fld>
            <a:endParaRPr lang="es-MX" sz="1400" b="1" dirty="0">
              <a:solidFill>
                <a:schemeClr val="bg2"/>
              </a:solidFill>
            </a:endParaRPr>
          </a:p>
        </p:txBody>
      </p:sp>
    </p:spTree>
    <p:extLst>
      <p:ext uri="{BB962C8B-B14F-4D97-AF65-F5344CB8AC3E}">
        <p14:creationId xmlns:p14="http://schemas.microsoft.com/office/powerpoint/2010/main" val="20503267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3514D4441A62C14AB4B9B35700DB8815" ma:contentTypeVersion="10" ma:contentTypeDescription="Crear nuevo documento." ma:contentTypeScope="" ma:versionID="75e2d0c6e1f465b05b3622422747acce">
  <xsd:schema xmlns:xsd="http://www.w3.org/2001/XMLSchema" xmlns:xs="http://www.w3.org/2001/XMLSchema" xmlns:p="http://schemas.microsoft.com/office/2006/metadata/properties" xmlns:ns2="f7cdc696-b433-4f3b-ae9d-021217e89722" xmlns:ns3="2c89f890-0d57-425a-97ad-b4f0f20767a3" targetNamespace="http://schemas.microsoft.com/office/2006/metadata/properties" ma:root="true" ma:fieldsID="3342207c6e46fcad93c3db6dfd6afc28" ns2:_="" ns3:_="">
    <xsd:import namespace="f7cdc696-b433-4f3b-ae9d-021217e89722"/>
    <xsd:import namespace="2c89f890-0d57-425a-97ad-b4f0f20767a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7cdc696-b433-4f3b-ae9d-021217e8972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2" nillable="true" ma:taxonomy="true" ma:internalName="lcf76f155ced4ddcb4097134ff3c332f" ma:taxonomyFieldName="MediaServiceImageTags" ma:displayName="Etiquetas de imagen" ma:readOnly="false" ma:fieldId="{5cf76f15-5ced-4ddc-b409-7134ff3c332f}" ma:taxonomyMulti="true" ma:sspId="99375edc-ecdf-4f5c-9a1f-fe3446fc7989"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c89f890-0d57-425a-97ad-b4f0f20767a3"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c01d26eb-c93f-4250-a54f-b29a5acbb41e}" ma:internalName="TaxCatchAll" ma:showField="CatchAllData" ma:web="2c89f890-0d57-425a-97ad-b4f0f20767a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2c89f890-0d57-425a-97ad-b4f0f20767a3" xsi:nil="true"/>
    <lcf76f155ced4ddcb4097134ff3c332f xmlns="f7cdc696-b433-4f3b-ae9d-021217e8972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89CC726D-6B29-4621-99AF-DE8616413C34}"/>
</file>

<file path=customXml/itemProps2.xml><?xml version="1.0" encoding="utf-8"?>
<ds:datastoreItem xmlns:ds="http://schemas.openxmlformats.org/officeDocument/2006/customXml" ds:itemID="{EBBCDED6-FC27-4A99-8D1A-EFB513270A88}"/>
</file>

<file path=customXml/itemProps3.xml><?xml version="1.0" encoding="utf-8"?>
<ds:datastoreItem xmlns:ds="http://schemas.openxmlformats.org/officeDocument/2006/customXml" ds:itemID="{A51473F0-73C1-4817-92AB-BE066A0077A8}"/>
</file>

<file path=docProps/app.xml><?xml version="1.0" encoding="utf-8"?>
<Properties xmlns="http://schemas.openxmlformats.org/officeDocument/2006/extended-properties" xmlns:vt="http://schemas.openxmlformats.org/officeDocument/2006/docPropsVTypes">
  <TotalTime>665</TotalTime>
  <Words>2424</Words>
  <Application>Microsoft Office PowerPoint</Application>
  <PresentationFormat>Panorámica</PresentationFormat>
  <Paragraphs>258</Paragraphs>
  <Slides>25</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25</vt:i4>
      </vt:variant>
    </vt:vector>
  </HeadingPairs>
  <TitlesOfParts>
    <vt:vector size="30" baseType="lpstr">
      <vt:lpstr>Arial</vt:lpstr>
      <vt:lpstr>Calibri</vt:lpstr>
      <vt:lpstr>Daytona</vt:lpstr>
      <vt:lpstr>Times New Roman</vt:lpstr>
      <vt:lpstr>Tema de Office</vt:lpstr>
      <vt:lpstr>Aplicación de las tecnologías. Tema: Sistemas de calidad.</vt:lpstr>
      <vt:lpstr>INDICE</vt:lpstr>
      <vt:lpstr>Tablas y Figuras.</vt:lpstr>
      <vt:lpstr>INTRODUCCION</vt:lpstr>
      <vt:lpstr>1. SISTEMAS DE CALIDAD.</vt:lpstr>
      <vt:lpstr>1.2 ¿Qué es la calidad?</vt:lpstr>
      <vt:lpstr>1.3 Fundamentos de la calidad.</vt:lpstr>
      <vt:lpstr>Presentación de PowerPoint</vt:lpstr>
      <vt:lpstr>1.4 ¿Que determina la calidad?</vt:lpstr>
      <vt:lpstr>1.5 El control de calidad en la industria.</vt:lpstr>
      <vt:lpstr>1.6 Elementos de un sistema de gestión de calidad.</vt:lpstr>
      <vt:lpstr>1.7 ¿Qué beneficios atraen los sistemas de gestión de calidad?</vt:lpstr>
      <vt:lpstr>1.8 La importancia de la comunicación con los clientes.</vt:lpstr>
      <vt:lpstr>1.9 Mecanismos para detectar las necesidades de los clientes.</vt:lpstr>
      <vt:lpstr>1.10 Control de calidad total.</vt:lpstr>
      <vt:lpstr>Presentación de PowerPoint</vt:lpstr>
      <vt:lpstr>1.11 Programa 5s</vt:lpstr>
      <vt:lpstr>Presentación de PowerPoint</vt:lpstr>
      <vt:lpstr>Presentación de PowerPoint</vt:lpstr>
      <vt:lpstr>1.12 Normas ISO</vt:lpstr>
      <vt:lpstr>Presentación de PowerPoint</vt:lpstr>
      <vt:lpstr>Referencias.</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Sistemas de calidad.</dc:title>
  <dc:creator>Israel Perez</dc:creator>
  <cp:lastModifiedBy>Israel Perez</cp:lastModifiedBy>
  <cp:revision>4</cp:revision>
  <dcterms:created xsi:type="dcterms:W3CDTF">2022-09-17T23:55:21Z</dcterms:created>
  <dcterms:modified xsi:type="dcterms:W3CDTF">2022-09-20T01:41:49Z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0x0101003514D4441A62C14AB4B9B35700DB8815</vt:lpwstr>
  </property>
</Properties>
</file>

<file path=docProps/thumbnail.jpeg>
</file>